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3D_1265C45C.xml" ContentType="application/vnd.ms-powerpoint.comments+xml"/>
  <Override PartName="/ppt/comments/modernComment_134_106A4F24.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86" r:id="rId6"/>
    <p:sldId id="287" r:id="rId7"/>
    <p:sldId id="288" r:id="rId8"/>
    <p:sldId id="316" r:id="rId9"/>
    <p:sldId id="317" r:id="rId10"/>
    <p:sldId id="290" r:id="rId11"/>
    <p:sldId id="289" r:id="rId12"/>
    <p:sldId id="291" r:id="rId13"/>
    <p:sldId id="292" r:id="rId14"/>
    <p:sldId id="293" r:id="rId15"/>
    <p:sldId id="294" r:id="rId16"/>
    <p:sldId id="296" r:id="rId17"/>
    <p:sldId id="295" r:id="rId18"/>
    <p:sldId id="297" r:id="rId19"/>
    <p:sldId id="298" r:id="rId20"/>
    <p:sldId id="299" r:id="rId21"/>
    <p:sldId id="300" r:id="rId22"/>
    <p:sldId id="301" r:id="rId23"/>
    <p:sldId id="302" r:id="rId24"/>
    <p:sldId id="303" r:id="rId25"/>
    <p:sldId id="304" r:id="rId26"/>
    <p:sldId id="305" r:id="rId27"/>
    <p:sldId id="306" r:id="rId28"/>
    <p:sldId id="308" r:id="rId29"/>
    <p:sldId id="307" r:id="rId30"/>
    <p:sldId id="309" r:id="rId31"/>
    <p:sldId id="310" r:id="rId32"/>
    <p:sldId id="311" r:id="rId33"/>
    <p:sldId id="312" r:id="rId34"/>
    <p:sldId id="313" r:id="rId35"/>
    <p:sldId id="314" r:id="rId36"/>
    <p:sldId id="315" r:id="rId37"/>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118A54B-A663-CE4C-E8E3-85B598E7653B}" name="FELIPE ANTONIO OLIVARES ACUNA" initials="FAOA" userId="FELIPE ANTONIO OLIVARES ACUNA"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7" d="100"/>
          <a:sy n="77" d="100"/>
        </p:scale>
        <p:origin x="96" y="2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omments/modernComment_134_106A4F24.xml><?xml version="1.0" encoding="utf-8"?>
<p188:cmLst xmlns:a="http://schemas.openxmlformats.org/drawingml/2006/main" xmlns:r="http://schemas.openxmlformats.org/officeDocument/2006/relationships" xmlns:p188="http://schemas.microsoft.com/office/powerpoint/2018/8/main">
  <p188:cm id="{B49A9AB5-AA89-46EB-8955-1041AEDF9AA7}" authorId="{B118A54B-A663-CE4C-E8E3-85B598E7653B}" created="2022-03-29T06:26:16.849">
    <ac:deMkLst xmlns:ac="http://schemas.microsoft.com/office/drawing/2013/main/command">
      <pc:docMk xmlns:pc="http://schemas.microsoft.com/office/powerpoint/2013/main/command"/>
      <pc:sldMk xmlns:pc="http://schemas.microsoft.com/office/powerpoint/2013/main/command" cId="275402532" sldId="308"/>
      <ac:picMk id="5" creationId="{C4F66703-03D7-4995-A659-30296760C816}"/>
    </ac:deMkLst>
    <p188:txBody>
      <a:bodyPr/>
      <a:lstStyle/>
      <a:p>
        <a:r>
          <a:rPr lang="es-CL"/>
          <a:t>En amarillo: minimiza los costes con un papel de baja calidad
En azul: garantiza un alto nivel de circulación con una oferta gratuita en zonas concurridas</a:t>
        </a:r>
      </a:p>
    </p188:txBody>
  </p188:cm>
</p188:cmLst>
</file>

<file path=ppt/comments/modernComment_13D_1265C45C.xml><?xml version="1.0" encoding="utf-8"?>
<p188:cmLst xmlns:a="http://schemas.openxmlformats.org/drawingml/2006/main" xmlns:r="http://schemas.openxmlformats.org/officeDocument/2006/relationships" xmlns:p188="http://schemas.microsoft.com/office/powerpoint/2018/8/main">
  <p188:cm id="{00CEAFFC-8BB2-4ED1-9A8F-7ED157465D78}" authorId="{B118A54B-A663-CE4C-E8E3-85B598E7653B}" created="2022-03-29T14:04:34.632">
    <ac:deMkLst xmlns:ac="http://schemas.microsoft.com/office/drawing/2013/main/command">
      <pc:docMk xmlns:pc="http://schemas.microsoft.com/office/powerpoint/2013/main/command"/>
      <pc:sldMk xmlns:pc="http://schemas.microsoft.com/office/powerpoint/2013/main/command" cId="308659292" sldId="317"/>
      <ac:picMk id="5" creationId="{8F84DB2C-7C68-43A8-9216-0C075251F7C3}"/>
    </ac:deMkLst>
    <p188:txBody>
      <a:bodyPr/>
      <a:lstStyle/>
      <a:p>
        <a:r>
          <a:rPr lang="es-CL"/>
          <a:t>B2B: Bussines to Bussines</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3/29/2022</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‹Nº›</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3/29/2022</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3/29/2022</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3/29/2022</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E5059C3-6A89-4494-99FF-5A4D6FFD50EB}" type="datetimeFigureOut">
              <a:rPr lang="en-US" dirty="0"/>
              <a:t>3/29/2022</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3/29/2022</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2609285" y="2851331"/>
            <a:ext cx="3893623" cy="307143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666635" y="2851331"/>
            <a:ext cx="3899798" cy="307143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3/29/2022</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3/29/2022</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3/29/2022</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7D525BB-DA17-4BA0-B3C8-3AC3ABC827E6}" type="datetimeFigureOut">
              <a:rPr lang="en-US" dirty="0"/>
              <a:t>3/29/2022</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16C4C9A-3960-41CF-A4E9-2A8FB932454B}" type="datetimeFigureOut">
              <a:rPr lang="en-US" dirty="0"/>
              <a:t>3/29/2022</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3/29/2022</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‹Nº›</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34_106A4F2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3D_1265C45C.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B0E6C7-1ECB-4831-8B1B-463D6FD4166D}"/>
              </a:ext>
            </a:extLst>
          </p:cNvPr>
          <p:cNvSpPr>
            <a:spLocks noGrp="1"/>
          </p:cNvSpPr>
          <p:nvPr>
            <p:ph type="ctrTitle"/>
          </p:nvPr>
        </p:nvSpPr>
        <p:spPr/>
        <p:txBody>
          <a:bodyPr>
            <a:normAutofit fontScale="90000"/>
          </a:bodyPr>
          <a:lstStyle/>
          <a:p>
            <a:r>
              <a:rPr lang="es-CL" dirty="0"/>
              <a:t>Patrones de modelo de negocio</a:t>
            </a:r>
          </a:p>
        </p:txBody>
      </p:sp>
      <p:sp>
        <p:nvSpPr>
          <p:cNvPr id="3" name="Subtítulo 2">
            <a:extLst>
              <a:ext uri="{FF2B5EF4-FFF2-40B4-BE49-F238E27FC236}">
                <a16:creationId xmlns:a16="http://schemas.microsoft.com/office/drawing/2014/main" id="{7558FCB6-ED06-4CA1-B64E-16F122A6EB32}"/>
              </a:ext>
            </a:extLst>
          </p:cNvPr>
          <p:cNvSpPr>
            <a:spLocks noGrp="1"/>
          </p:cNvSpPr>
          <p:nvPr>
            <p:ph type="subTitle" idx="1"/>
          </p:nvPr>
        </p:nvSpPr>
        <p:spPr/>
        <p:txBody>
          <a:bodyPr/>
          <a:lstStyle/>
          <a:p>
            <a:endParaRPr lang="es-CL"/>
          </a:p>
        </p:txBody>
      </p:sp>
    </p:spTree>
    <p:extLst>
      <p:ext uri="{BB962C8B-B14F-4D97-AF65-F5344CB8AC3E}">
        <p14:creationId xmlns:p14="http://schemas.microsoft.com/office/powerpoint/2010/main" val="16433317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BE3D13-5BE5-4B05-AFCF-2A2E059D2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AC85C80-0175-4214-A13D-03C224658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124" y="487443"/>
            <a:ext cx="5841548" cy="5841548"/>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40000"/>
                  <a:lumOff val="60000"/>
                </a:schemeClr>
              </a:solidFill>
            </a:endParaRPr>
          </a:p>
        </p:txBody>
      </p:sp>
      <p:pic>
        <p:nvPicPr>
          <p:cNvPr id="14" name="Picture 13">
            <a:extLst>
              <a:ext uri="{FF2B5EF4-FFF2-40B4-BE49-F238E27FC236}">
                <a16:creationId xmlns:a16="http://schemas.microsoft.com/office/drawing/2014/main" id="{15ADB788-8569-409E-862D-665AD53C99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33" y="0"/>
            <a:ext cx="12189867" cy="6858000"/>
          </a:xfrm>
          <a:prstGeom prst="rect">
            <a:avLst/>
          </a:prstGeom>
        </p:spPr>
      </p:pic>
      <p:sp>
        <p:nvSpPr>
          <p:cNvPr id="4" name="Título 3">
            <a:extLst>
              <a:ext uri="{FF2B5EF4-FFF2-40B4-BE49-F238E27FC236}">
                <a16:creationId xmlns:a16="http://schemas.microsoft.com/office/drawing/2014/main" id="{6566AF9E-3F5A-4F34-869C-89B80AEFDA35}"/>
              </a:ext>
            </a:extLst>
          </p:cNvPr>
          <p:cNvSpPr>
            <a:spLocks noGrp="1"/>
          </p:cNvSpPr>
          <p:nvPr>
            <p:ph type="ctrTitle"/>
          </p:nvPr>
        </p:nvSpPr>
        <p:spPr>
          <a:xfrm>
            <a:off x="3039048" y="2568817"/>
            <a:ext cx="7155598" cy="3133968"/>
          </a:xfrm>
        </p:spPr>
        <p:txBody>
          <a:bodyPr>
            <a:normAutofit/>
          </a:bodyPr>
          <a:lstStyle/>
          <a:p>
            <a:pPr algn="l"/>
            <a:r>
              <a:rPr lang="es-CL" sz="6600" dirty="0">
                <a:solidFill>
                  <a:srgbClr val="1F2D29"/>
                </a:solidFill>
              </a:rPr>
              <a:t>Modelos de negocio de ‘larga cola’</a:t>
            </a:r>
          </a:p>
        </p:txBody>
      </p:sp>
      <p:sp>
        <p:nvSpPr>
          <p:cNvPr id="5" name="Subtítulo 4">
            <a:extLst>
              <a:ext uri="{FF2B5EF4-FFF2-40B4-BE49-F238E27FC236}">
                <a16:creationId xmlns:a16="http://schemas.microsoft.com/office/drawing/2014/main" id="{F614D51B-608B-482B-B505-9F96E4410EA4}"/>
              </a:ext>
            </a:extLst>
          </p:cNvPr>
          <p:cNvSpPr>
            <a:spLocks noGrp="1"/>
          </p:cNvSpPr>
          <p:nvPr>
            <p:ph type="subTitle" idx="1"/>
          </p:nvPr>
        </p:nvSpPr>
        <p:spPr>
          <a:xfrm>
            <a:off x="3039048" y="1325691"/>
            <a:ext cx="4355178" cy="1138426"/>
          </a:xfrm>
        </p:spPr>
        <p:txBody>
          <a:bodyPr>
            <a:normAutofit/>
          </a:bodyPr>
          <a:lstStyle/>
          <a:p>
            <a:pPr algn="l"/>
            <a:endParaRPr lang="es-CL" sz="1600">
              <a:solidFill>
                <a:srgbClr val="1F2D29"/>
              </a:solidFill>
            </a:endParaRPr>
          </a:p>
        </p:txBody>
      </p:sp>
      <p:sp>
        <p:nvSpPr>
          <p:cNvPr id="16" name="Rectangle 15">
            <a:extLst>
              <a:ext uri="{FF2B5EF4-FFF2-40B4-BE49-F238E27FC236}">
                <a16:creationId xmlns:a16="http://schemas.microsoft.com/office/drawing/2014/main" id="{76562092-3AA7-4EF0-9007-C44F879A1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ight Triangle 17">
            <a:extLst>
              <a:ext uri="{FF2B5EF4-FFF2-40B4-BE49-F238E27FC236}">
                <a16:creationId xmlns:a16="http://schemas.microsoft.com/office/drawing/2014/main" id="{2663C086-1480-4E81-BD6F-3E43A4C38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5313" y="2747897"/>
            <a:ext cx="353147" cy="353147"/>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911559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8793E0-FE68-4C73-AAA8-863AEA80255A}"/>
              </a:ext>
            </a:extLst>
          </p:cNvPr>
          <p:cNvSpPr>
            <a:spLocks noGrp="1"/>
          </p:cNvSpPr>
          <p:nvPr>
            <p:ph type="title"/>
          </p:nvPr>
        </p:nvSpPr>
        <p:spPr/>
        <p:txBody>
          <a:bodyPr/>
          <a:lstStyle/>
          <a:p>
            <a:endParaRPr lang="es-CL" dirty="0"/>
          </a:p>
        </p:txBody>
      </p:sp>
      <p:sp>
        <p:nvSpPr>
          <p:cNvPr id="3" name="Marcador de contenido 2">
            <a:extLst>
              <a:ext uri="{FF2B5EF4-FFF2-40B4-BE49-F238E27FC236}">
                <a16:creationId xmlns:a16="http://schemas.microsoft.com/office/drawing/2014/main" id="{77DD1D70-5770-4ABC-AB44-69E5C934D157}"/>
              </a:ext>
            </a:extLst>
          </p:cNvPr>
          <p:cNvSpPr>
            <a:spLocks noGrp="1"/>
          </p:cNvSpPr>
          <p:nvPr>
            <p:ph idx="1"/>
          </p:nvPr>
        </p:nvSpPr>
        <p:spPr/>
        <p:txBody>
          <a:bodyPr>
            <a:normAutofit/>
          </a:bodyPr>
          <a:lstStyle/>
          <a:p>
            <a:r>
              <a:rPr lang="es-CL" dirty="0"/>
              <a:t>El concepto de </a:t>
            </a:r>
            <a:r>
              <a:rPr lang="es-CL" dirty="0" err="1"/>
              <a:t>long</a:t>
            </a:r>
            <a:r>
              <a:rPr lang="es-CL" dirty="0"/>
              <a:t> </a:t>
            </a:r>
            <a:r>
              <a:rPr lang="es-CL" dirty="0" err="1"/>
              <a:t>tail</a:t>
            </a:r>
            <a:r>
              <a:rPr lang="es-CL" dirty="0"/>
              <a:t> se utiliza para describir un cambio en las empresas multimedia, que pasaron de vender grandes cantidades de un número reducido de éxitos a vender una amplia gama de productos especializados que, por separado, tienen un volumen de ventas relativamente bajo. </a:t>
            </a:r>
          </a:p>
          <a:p>
            <a:r>
              <a:rPr lang="es-CL" dirty="0"/>
              <a:t>Anderson explicó cómo muchas ventas esporádicas pueden generar un total de ingresos equivalente, o incluso superior, al total de ingresos obtenido con éxitos de ventas. Anderson cree que este fenómeno de la industria multimedia se desencadenó a causa de tres factores económicos:</a:t>
            </a:r>
          </a:p>
        </p:txBody>
      </p:sp>
    </p:spTree>
    <p:extLst>
      <p:ext uri="{BB962C8B-B14F-4D97-AF65-F5344CB8AC3E}">
        <p14:creationId xmlns:p14="http://schemas.microsoft.com/office/powerpoint/2010/main" val="286133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C899A-D136-448D-8213-815CE6712BED}"/>
              </a:ext>
            </a:extLst>
          </p:cNvPr>
          <p:cNvSpPr>
            <a:spLocks noGrp="1"/>
          </p:cNvSpPr>
          <p:nvPr>
            <p:ph type="title"/>
          </p:nvPr>
        </p:nvSpPr>
        <p:spPr/>
        <p:txBody>
          <a:bodyPr/>
          <a:lstStyle/>
          <a:p>
            <a:r>
              <a:rPr lang="es-CL" dirty="0"/>
              <a:t>Democratización de las herramientas de producción</a:t>
            </a:r>
          </a:p>
        </p:txBody>
      </p:sp>
      <p:sp>
        <p:nvSpPr>
          <p:cNvPr id="3" name="Marcador de contenido 2">
            <a:extLst>
              <a:ext uri="{FF2B5EF4-FFF2-40B4-BE49-F238E27FC236}">
                <a16:creationId xmlns:a16="http://schemas.microsoft.com/office/drawing/2014/main" id="{9ADA3093-F986-4E3C-8405-FC5DE469FF49}"/>
              </a:ext>
            </a:extLst>
          </p:cNvPr>
          <p:cNvSpPr>
            <a:spLocks noGrp="1"/>
          </p:cNvSpPr>
          <p:nvPr>
            <p:ph idx="1"/>
          </p:nvPr>
        </p:nvSpPr>
        <p:spPr/>
        <p:txBody>
          <a:bodyPr>
            <a:normAutofit/>
          </a:bodyPr>
          <a:lstStyle/>
          <a:p>
            <a:r>
              <a:rPr lang="es-CL" dirty="0"/>
              <a:t>La bajada de los precios de la tecnología permitió que los usuarios individuales accediesen a herramientas que hace tan sólo unos años tenían precios elevados. Ahora millones de aficionados pueden grabar música, realizar cortos y diseñar software sencillo con resultados profesionales. </a:t>
            </a:r>
          </a:p>
        </p:txBody>
      </p:sp>
    </p:spTree>
    <p:extLst>
      <p:ext uri="{BB962C8B-B14F-4D97-AF65-F5344CB8AC3E}">
        <p14:creationId xmlns:p14="http://schemas.microsoft.com/office/powerpoint/2010/main" val="874060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38CBF8-F0E8-4783-B295-2A75DB85285B}"/>
              </a:ext>
            </a:extLst>
          </p:cNvPr>
          <p:cNvSpPr>
            <a:spLocks noGrp="1"/>
          </p:cNvSpPr>
          <p:nvPr>
            <p:ph type="title"/>
          </p:nvPr>
        </p:nvSpPr>
        <p:spPr/>
        <p:txBody>
          <a:bodyPr/>
          <a:lstStyle/>
          <a:p>
            <a:r>
              <a:rPr lang="es-CL" dirty="0"/>
              <a:t>Democratización de la distribución</a:t>
            </a:r>
          </a:p>
        </p:txBody>
      </p:sp>
      <p:sp>
        <p:nvSpPr>
          <p:cNvPr id="3" name="Marcador de contenido 2">
            <a:extLst>
              <a:ext uri="{FF2B5EF4-FFF2-40B4-BE49-F238E27FC236}">
                <a16:creationId xmlns:a16="http://schemas.microsoft.com/office/drawing/2014/main" id="{893BD152-53F4-432E-9147-5018B67556C3}"/>
              </a:ext>
            </a:extLst>
          </p:cNvPr>
          <p:cNvSpPr>
            <a:spLocks noGrp="1"/>
          </p:cNvSpPr>
          <p:nvPr>
            <p:ph idx="1"/>
          </p:nvPr>
        </p:nvSpPr>
        <p:spPr/>
        <p:txBody>
          <a:bodyPr/>
          <a:lstStyle/>
          <a:p>
            <a:r>
              <a:rPr lang="es-CL" dirty="0"/>
              <a:t>Internet ha convertido la distribución de contenido digital en un producto básico y ha reducido drásticamente los costes de inventario, las comunicaciones y las transacciones, abriendo así nuevos mercados para los productos especializados. </a:t>
            </a:r>
          </a:p>
        </p:txBody>
      </p:sp>
    </p:spTree>
    <p:extLst>
      <p:ext uri="{BB962C8B-B14F-4D97-AF65-F5344CB8AC3E}">
        <p14:creationId xmlns:p14="http://schemas.microsoft.com/office/powerpoint/2010/main" val="3732905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47A18C-6C79-499C-9601-8896F245612E}"/>
              </a:ext>
            </a:extLst>
          </p:cNvPr>
          <p:cNvSpPr>
            <a:spLocks noGrp="1"/>
          </p:cNvSpPr>
          <p:nvPr>
            <p:ph type="title"/>
          </p:nvPr>
        </p:nvSpPr>
        <p:spPr/>
        <p:txBody>
          <a:bodyPr/>
          <a:lstStyle/>
          <a:p>
            <a:r>
              <a:rPr lang="es-CL" dirty="0"/>
              <a:t>Bajada de los costes de búsqueda para coordinar la oferta y la demanda</a:t>
            </a:r>
          </a:p>
        </p:txBody>
      </p:sp>
      <p:sp>
        <p:nvSpPr>
          <p:cNvPr id="3" name="Marcador de contenido 2">
            <a:extLst>
              <a:ext uri="{FF2B5EF4-FFF2-40B4-BE49-F238E27FC236}">
                <a16:creationId xmlns:a16="http://schemas.microsoft.com/office/drawing/2014/main" id="{46AB227E-2760-4069-9146-29DDC6074278}"/>
              </a:ext>
            </a:extLst>
          </p:cNvPr>
          <p:cNvSpPr>
            <a:spLocks noGrp="1"/>
          </p:cNvSpPr>
          <p:nvPr>
            <p:ph idx="1"/>
          </p:nvPr>
        </p:nvSpPr>
        <p:spPr/>
        <p:txBody>
          <a:bodyPr/>
          <a:lstStyle/>
          <a:p>
            <a:r>
              <a:rPr lang="es-CL" dirty="0"/>
              <a:t>El verdadero desafío que plantea la venta de contenido especializado es encontrar compradores que puedan estar interesados. Los potentes motores de búsqueda y recomendación, las calificaciones de los usuarios y las comunidades de interés han facilitado esta tarea enormemente</a:t>
            </a:r>
          </a:p>
        </p:txBody>
      </p:sp>
    </p:spTree>
    <p:extLst>
      <p:ext uri="{BB962C8B-B14F-4D97-AF65-F5344CB8AC3E}">
        <p14:creationId xmlns:p14="http://schemas.microsoft.com/office/powerpoint/2010/main" val="25017750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116" name="Picture 87">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17" name="Picture 89">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18" name="Rectangle 91">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9" name="Rectangle 93">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0" name="Rectangle 95">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1" name="Rectangle 97">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2" name="TextBox 99">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123" name="Rectangle 101">
            <a:extLst>
              <a:ext uri="{FF2B5EF4-FFF2-40B4-BE49-F238E27FC236}">
                <a16:creationId xmlns:a16="http://schemas.microsoft.com/office/drawing/2014/main" id="{8CD557CE-2AB8-44E1-AABA-A21D2274F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103">
            <a:extLst>
              <a:ext uri="{FF2B5EF4-FFF2-40B4-BE49-F238E27FC236}">
                <a16:creationId xmlns:a16="http://schemas.microsoft.com/office/drawing/2014/main" id="{58DCB6E5-A344-4A17-A353-EC4D71E6C4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25" name="Picture 105">
            <a:extLst>
              <a:ext uri="{FF2B5EF4-FFF2-40B4-BE49-F238E27FC236}">
                <a16:creationId xmlns:a16="http://schemas.microsoft.com/office/drawing/2014/main" id="{4D82F4F2-6117-4CCD-94A7-4AFD603EC3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6" name="Rectangle 107">
            <a:extLst>
              <a:ext uri="{FF2B5EF4-FFF2-40B4-BE49-F238E27FC236}">
                <a16:creationId xmlns:a16="http://schemas.microsoft.com/office/drawing/2014/main" id="{3CCA9FB2-FFC7-4B6D-8E30-9D2CC14E7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09">
            <a:extLst>
              <a:ext uri="{FF2B5EF4-FFF2-40B4-BE49-F238E27FC236}">
                <a16:creationId xmlns:a16="http://schemas.microsoft.com/office/drawing/2014/main" id="{3CF6D6F6-E7F9-4521-BD22-74A61D8ED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11">
            <a:extLst>
              <a:ext uri="{FF2B5EF4-FFF2-40B4-BE49-F238E27FC236}">
                <a16:creationId xmlns:a16="http://schemas.microsoft.com/office/drawing/2014/main" id="{1B566E74-1425-46AC-885D-D2DAEE365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C2F917B-2F5E-4335-B6F2-4808C4ED5F18}"/>
              </a:ext>
            </a:extLst>
          </p:cNvPr>
          <p:cNvSpPr>
            <a:spLocks noGrp="1"/>
          </p:cNvSpPr>
          <p:nvPr>
            <p:ph type="title"/>
          </p:nvPr>
        </p:nvSpPr>
        <p:spPr>
          <a:xfrm>
            <a:off x="1969804" y="808056"/>
            <a:ext cx="3317492" cy="1077229"/>
          </a:xfrm>
        </p:spPr>
        <p:txBody>
          <a:bodyPr vert="horz" lIns="91440" tIns="45720" rIns="91440" bIns="45720" rtlCol="0" anchor="t">
            <a:normAutofit/>
          </a:bodyPr>
          <a:lstStyle/>
          <a:p>
            <a:pPr algn="l"/>
            <a:r>
              <a:rPr lang="en-US" sz="2600"/>
              <a:t>Ejemplo plataformas de streaming</a:t>
            </a:r>
          </a:p>
        </p:txBody>
      </p:sp>
      <p:sp>
        <p:nvSpPr>
          <p:cNvPr id="6" name="Marcador de contenido 5">
            <a:extLst>
              <a:ext uri="{FF2B5EF4-FFF2-40B4-BE49-F238E27FC236}">
                <a16:creationId xmlns:a16="http://schemas.microsoft.com/office/drawing/2014/main" id="{738135C7-9161-4692-93C5-6DE6CB985B2D}"/>
              </a:ext>
            </a:extLst>
          </p:cNvPr>
          <p:cNvSpPr>
            <a:spLocks noGrp="1"/>
          </p:cNvSpPr>
          <p:nvPr>
            <p:ph sz="half" idx="2"/>
          </p:nvPr>
        </p:nvSpPr>
        <p:spPr>
          <a:xfrm>
            <a:off x="1969803" y="2052116"/>
            <a:ext cx="3317493" cy="3997828"/>
          </a:xfrm>
        </p:spPr>
        <p:txBody>
          <a:bodyPr vert="horz" lIns="91440" tIns="45720" rIns="91440" bIns="45720" rtlCol="0" anchor="ctr">
            <a:normAutofit/>
          </a:bodyPr>
          <a:lstStyle/>
          <a:p>
            <a:pPr>
              <a:lnSpc>
                <a:spcPct val="110000"/>
              </a:lnSpc>
            </a:pPr>
            <a:r>
              <a:rPr lang="en-US" sz="1800" dirty="0"/>
              <a:t>Las </a:t>
            </a:r>
            <a:r>
              <a:rPr lang="en-US" sz="1800" dirty="0" err="1"/>
              <a:t>plataformas</a:t>
            </a:r>
            <a:r>
              <a:rPr lang="en-US" sz="1800" dirty="0"/>
              <a:t> de streaming </a:t>
            </a:r>
            <a:r>
              <a:rPr lang="en-US" sz="1800" dirty="0" err="1"/>
              <a:t>empezaron</a:t>
            </a:r>
            <a:r>
              <a:rPr lang="en-US" sz="1800" dirty="0"/>
              <a:t> a </a:t>
            </a:r>
            <a:r>
              <a:rPr lang="en-US" sz="1800" dirty="0" err="1"/>
              <a:t>alquilar</a:t>
            </a:r>
            <a:r>
              <a:rPr lang="en-US" sz="1800" dirty="0"/>
              <a:t> </a:t>
            </a:r>
            <a:r>
              <a:rPr lang="en-US" sz="1800" dirty="0" err="1"/>
              <a:t>muchas</a:t>
            </a:r>
            <a:r>
              <a:rPr lang="en-US" sz="1800" dirty="0"/>
              <a:t> </a:t>
            </a:r>
            <a:r>
              <a:rPr lang="en-US" sz="1800" dirty="0" err="1"/>
              <a:t>películas</a:t>
            </a:r>
            <a:r>
              <a:rPr lang="en-US" sz="1800" dirty="0"/>
              <a:t> y series. </a:t>
            </a:r>
            <a:r>
              <a:rPr lang="en-US" sz="1800" dirty="0" err="1"/>
              <a:t>Cada</a:t>
            </a:r>
            <a:r>
              <a:rPr lang="en-US" sz="1800" dirty="0"/>
              <a:t> </a:t>
            </a:r>
            <a:r>
              <a:rPr lang="en-US" sz="1800" dirty="0" err="1"/>
              <a:t>una</a:t>
            </a:r>
            <a:r>
              <a:rPr lang="en-US" sz="1800" dirty="0"/>
              <a:t> de </a:t>
            </a:r>
            <a:r>
              <a:rPr lang="en-US" sz="1800" dirty="0" err="1"/>
              <a:t>estas</a:t>
            </a:r>
            <a:r>
              <a:rPr lang="en-US" sz="1800" dirty="0"/>
              <a:t> </a:t>
            </a:r>
            <a:r>
              <a:rPr lang="en-US" sz="1800" dirty="0" err="1"/>
              <a:t>películas</a:t>
            </a:r>
            <a:r>
              <a:rPr lang="en-US" sz="1800" dirty="0"/>
              <a:t> </a:t>
            </a:r>
            <a:r>
              <a:rPr lang="en-US" sz="1800" dirty="0" err="1"/>
              <a:t>tiene</a:t>
            </a:r>
            <a:r>
              <a:rPr lang="en-US" sz="1800" dirty="0"/>
              <a:t> un </a:t>
            </a:r>
            <a:r>
              <a:rPr lang="en-US" sz="1800" dirty="0" err="1"/>
              <a:t>índice</a:t>
            </a:r>
            <a:r>
              <a:rPr lang="en-US" sz="1800" dirty="0"/>
              <a:t> de </a:t>
            </a:r>
            <a:r>
              <a:rPr lang="en-US" sz="1800" dirty="0" err="1"/>
              <a:t>alquiler</a:t>
            </a:r>
            <a:r>
              <a:rPr lang="en-US" sz="1800" dirty="0"/>
              <a:t> </a:t>
            </a:r>
            <a:r>
              <a:rPr lang="en-US" sz="1800" dirty="0" err="1"/>
              <a:t>relativamente</a:t>
            </a:r>
            <a:r>
              <a:rPr lang="en-US" sz="1800" dirty="0"/>
              <a:t> bajo, </a:t>
            </a:r>
            <a:r>
              <a:rPr lang="en-US" sz="1800" dirty="0" err="1"/>
              <a:t>pero</a:t>
            </a:r>
            <a:r>
              <a:rPr lang="en-US" sz="1800" dirty="0"/>
              <a:t> </a:t>
            </a:r>
            <a:r>
              <a:rPr lang="en-US" sz="1800" dirty="0" err="1"/>
              <a:t>el</a:t>
            </a:r>
            <a:r>
              <a:rPr lang="en-US" sz="1800" dirty="0"/>
              <a:t> total de </a:t>
            </a:r>
            <a:r>
              <a:rPr lang="en-US" sz="1800" dirty="0" err="1"/>
              <a:t>ingresos</a:t>
            </a:r>
            <a:r>
              <a:rPr lang="en-US" sz="1800" dirty="0"/>
              <a:t> </a:t>
            </a:r>
            <a:r>
              <a:rPr lang="en-US" sz="1800" dirty="0" err="1"/>
              <a:t>generado</a:t>
            </a:r>
            <a:r>
              <a:rPr lang="en-US" sz="1800" dirty="0"/>
              <a:t> </a:t>
            </a:r>
            <a:r>
              <a:rPr lang="en-US" sz="1800" dirty="0" err="1"/>
              <a:t>por</a:t>
            </a:r>
            <a:r>
              <a:rPr lang="en-US" sz="1800" dirty="0"/>
              <a:t> </a:t>
            </a:r>
            <a:r>
              <a:rPr lang="en-US" sz="1800" dirty="0" err="1"/>
              <a:t>el</a:t>
            </a:r>
            <a:r>
              <a:rPr lang="en-US" sz="1800" dirty="0"/>
              <a:t> </a:t>
            </a:r>
            <a:r>
              <a:rPr lang="en-US" sz="1800" dirty="0" err="1"/>
              <a:t>amplio</a:t>
            </a:r>
            <a:r>
              <a:rPr lang="en-US" sz="1800" dirty="0"/>
              <a:t> </a:t>
            </a:r>
            <a:r>
              <a:rPr lang="en-US" sz="1800" dirty="0" err="1"/>
              <a:t>catálogo</a:t>
            </a:r>
            <a:r>
              <a:rPr lang="en-US" sz="1800" dirty="0"/>
              <a:t> de </a:t>
            </a:r>
            <a:r>
              <a:rPr lang="en-US" sz="1800" dirty="0" err="1"/>
              <a:t>películas</a:t>
            </a:r>
            <a:r>
              <a:rPr lang="en-US" sz="1800" dirty="0"/>
              <a:t> de </a:t>
            </a:r>
            <a:r>
              <a:rPr lang="en-US" sz="1800" dirty="0" err="1"/>
              <a:t>estas</a:t>
            </a:r>
            <a:r>
              <a:rPr lang="en-US" sz="1800" dirty="0"/>
              <a:t> </a:t>
            </a:r>
            <a:r>
              <a:rPr lang="en-US" sz="1800" dirty="0" err="1"/>
              <a:t>plataformas</a:t>
            </a:r>
            <a:r>
              <a:rPr lang="en-US" sz="1800" dirty="0"/>
              <a:t> </a:t>
            </a:r>
            <a:r>
              <a:rPr lang="en-US" sz="1800" dirty="0" err="1"/>
              <a:t>está</a:t>
            </a:r>
            <a:r>
              <a:rPr lang="en-US" sz="1800" dirty="0"/>
              <a:t> al </a:t>
            </a:r>
            <a:r>
              <a:rPr lang="en-US" sz="1800" dirty="0" err="1"/>
              <a:t>mismo</a:t>
            </a:r>
            <a:r>
              <a:rPr lang="en-US" sz="1800" dirty="0"/>
              <a:t> </a:t>
            </a:r>
            <a:r>
              <a:rPr lang="en-US" sz="1800" dirty="0" err="1"/>
              <a:t>nivel</a:t>
            </a:r>
            <a:r>
              <a:rPr lang="en-US" sz="1800" dirty="0"/>
              <a:t> que </a:t>
            </a:r>
            <a:r>
              <a:rPr lang="en-US" sz="1800" dirty="0" err="1"/>
              <a:t>el</a:t>
            </a:r>
            <a:r>
              <a:rPr lang="en-US" sz="1800" dirty="0"/>
              <a:t> de </a:t>
            </a:r>
            <a:r>
              <a:rPr lang="en-US" sz="1800" dirty="0" err="1"/>
              <a:t>los</a:t>
            </a:r>
            <a:r>
              <a:rPr lang="en-US" sz="1800" dirty="0"/>
              <a:t> </a:t>
            </a:r>
            <a:r>
              <a:rPr lang="en-US" sz="1800" dirty="0" err="1"/>
              <a:t>grandes</a:t>
            </a:r>
            <a:r>
              <a:rPr lang="en-US" sz="1800" dirty="0"/>
              <a:t> </a:t>
            </a:r>
            <a:r>
              <a:rPr lang="en-US" sz="1800" dirty="0" err="1"/>
              <a:t>éxitos</a:t>
            </a:r>
            <a:r>
              <a:rPr lang="en-US" sz="1800" dirty="0"/>
              <a:t> de </a:t>
            </a:r>
            <a:r>
              <a:rPr lang="en-US" sz="1800" dirty="0" err="1"/>
              <a:t>taquilla</a:t>
            </a:r>
            <a:r>
              <a:rPr lang="en-US" sz="1800" dirty="0"/>
              <a:t>.</a:t>
            </a:r>
          </a:p>
        </p:txBody>
      </p:sp>
      <p:pic>
        <p:nvPicPr>
          <p:cNvPr id="5" name="Marcador de contenido 4" descr="Texto&#10;&#10;Descripción generada automáticamente">
            <a:extLst>
              <a:ext uri="{FF2B5EF4-FFF2-40B4-BE49-F238E27FC236}">
                <a16:creationId xmlns:a16="http://schemas.microsoft.com/office/drawing/2014/main" id="{FB24E22B-2174-4A2D-B776-B148D87B665D}"/>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20" b="6643"/>
          <a:stretch/>
        </p:blipFill>
        <p:spPr>
          <a:xfrm>
            <a:off x="5345756" y="1801177"/>
            <a:ext cx="6069342" cy="4248767"/>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129" name="Rectangle 113">
            <a:extLst>
              <a:ext uri="{FF2B5EF4-FFF2-40B4-BE49-F238E27FC236}">
                <a16:creationId xmlns:a16="http://schemas.microsoft.com/office/drawing/2014/main" id="{06858379-D070-40E4-8A3D-F29E90C5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809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BE3D13-5BE5-4B05-AFCF-2A2E059D2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AC85C80-0175-4214-A13D-03C224658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124" y="487443"/>
            <a:ext cx="5841548" cy="5841548"/>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40000"/>
                  <a:lumOff val="60000"/>
                </a:schemeClr>
              </a:solidFill>
            </a:endParaRPr>
          </a:p>
        </p:txBody>
      </p:sp>
      <p:pic>
        <p:nvPicPr>
          <p:cNvPr id="14" name="Picture 13">
            <a:extLst>
              <a:ext uri="{FF2B5EF4-FFF2-40B4-BE49-F238E27FC236}">
                <a16:creationId xmlns:a16="http://schemas.microsoft.com/office/drawing/2014/main" id="{15ADB788-8569-409E-862D-665AD53C99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33" y="0"/>
            <a:ext cx="12189867" cy="6858000"/>
          </a:xfrm>
          <a:prstGeom prst="rect">
            <a:avLst/>
          </a:prstGeom>
        </p:spPr>
      </p:pic>
      <p:sp>
        <p:nvSpPr>
          <p:cNvPr id="4" name="Título 3">
            <a:extLst>
              <a:ext uri="{FF2B5EF4-FFF2-40B4-BE49-F238E27FC236}">
                <a16:creationId xmlns:a16="http://schemas.microsoft.com/office/drawing/2014/main" id="{6566AF9E-3F5A-4F34-869C-89B80AEFDA35}"/>
              </a:ext>
            </a:extLst>
          </p:cNvPr>
          <p:cNvSpPr>
            <a:spLocks noGrp="1"/>
          </p:cNvSpPr>
          <p:nvPr>
            <p:ph type="ctrTitle"/>
          </p:nvPr>
        </p:nvSpPr>
        <p:spPr>
          <a:xfrm>
            <a:off x="3039048" y="2568817"/>
            <a:ext cx="7155598" cy="3133968"/>
          </a:xfrm>
        </p:spPr>
        <p:txBody>
          <a:bodyPr>
            <a:normAutofit/>
          </a:bodyPr>
          <a:lstStyle/>
          <a:p>
            <a:pPr algn="l"/>
            <a:r>
              <a:rPr lang="es-CL" sz="6600" dirty="0">
                <a:solidFill>
                  <a:srgbClr val="1F2D29"/>
                </a:solidFill>
              </a:rPr>
              <a:t>Plataformas multilaterales</a:t>
            </a:r>
          </a:p>
        </p:txBody>
      </p:sp>
      <p:sp>
        <p:nvSpPr>
          <p:cNvPr id="5" name="Subtítulo 4">
            <a:extLst>
              <a:ext uri="{FF2B5EF4-FFF2-40B4-BE49-F238E27FC236}">
                <a16:creationId xmlns:a16="http://schemas.microsoft.com/office/drawing/2014/main" id="{F614D51B-608B-482B-B505-9F96E4410EA4}"/>
              </a:ext>
            </a:extLst>
          </p:cNvPr>
          <p:cNvSpPr>
            <a:spLocks noGrp="1"/>
          </p:cNvSpPr>
          <p:nvPr>
            <p:ph type="subTitle" idx="1"/>
          </p:nvPr>
        </p:nvSpPr>
        <p:spPr>
          <a:xfrm>
            <a:off x="3039048" y="1325691"/>
            <a:ext cx="4355178" cy="1138426"/>
          </a:xfrm>
        </p:spPr>
        <p:txBody>
          <a:bodyPr>
            <a:normAutofit/>
          </a:bodyPr>
          <a:lstStyle/>
          <a:p>
            <a:pPr algn="l"/>
            <a:endParaRPr lang="es-CL" sz="1600">
              <a:solidFill>
                <a:srgbClr val="1F2D29"/>
              </a:solidFill>
            </a:endParaRPr>
          </a:p>
        </p:txBody>
      </p:sp>
      <p:sp>
        <p:nvSpPr>
          <p:cNvPr id="16" name="Rectangle 15">
            <a:extLst>
              <a:ext uri="{FF2B5EF4-FFF2-40B4-BE49-F238E27FC236}">
                <a16:creationId xmlns:a16="http://schemas.microsoft.com/office/drawing/2014/main" id="{76562092-3AA7-4EF0-9007-C44F879A1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ight Triangle 17">
            <a:extLst>
              <a:ext uri="{FF2B5EF4-FFF2-40B4-BE49-F238E27FC236}">
                <a16:creationId xmlns:a16="http://schemas.microsoft.com/office/drawing/2014/main" id="{2663C086-1480-4E81-BD6F-3E43A4C38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5313" y="2747897"/>
            <a:ext cx="353147" cy="353147"/>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412521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851D721-7531-4326-A075-E9DF60783DDA}"/>
              </a:ext>
            </a:extLst>
          </p:cNvPr>
          <p:cNvSpPr>
            <a:spLocks noGrp="1"/>
          </p:cNvSpPr>
          <p:nvPr>
            <p:ph type="title"/>
          </p:nvPr>
        </p:nvSpPr>
        <p:spPr/>
        <p:txBody>
          <a:bodyPr/>
          <a:lstStyle/>
          <a:p>
            <a:r>
              <a:rPr lang="es-CL" dirty="0"/>
              <a:t>¿Qué es una plataforma multilateral?</a:t>
            </a:r>
          </a:p>
        </p:txBody>
      </p:sp>
      <p:sp>
        <p:nvSpPr>
          <p:cNvPr id="6" name="Marcador de contenido 5">
            <a:extLst>
              <a:ext uri="{FF2B5EF4-FFF2-40B4-BE49-F238E27FC236}">
                <a16:creationId xmlns:a16="http://schemas.microsoft.com/office/drawing/2014/main" id="{A05FD348-8F10-4C65-9B8B-14FF0BB772D2}"/>
              </a:ext>
            </a:extLst>
          </p:cNvPr>
          <p:cNvSpPr>
            <a:spLocks noGrp="1"/>
          </p:cNvSpPr>
          <p:nvPr>
            <p:ph idx="1"/>
          </p:nvPr>
        </p:nvSpPr>
        <p:spPr/>
        <p:txBody>
          <a:bodyPr>
            <a:normAutofit lnSpcReduction="10000"/>
          </a:bodyPr>
          <a:lstStyle/>
          <a:p>
            <a:r>
              <a:rPr lang="es-CL" dirty="0"/>
              <a:t>Se trata de plataformas que reúnen a dos o más grupos de clientes distintos pero dependientes entre si y actúan como intermediarios entre estos grupos para crear valor. </a:t>
            </a:r>
          </a:p>
          <a:p>
            <a:r>
              <a:rPr lang="es-CL" dirty="0"/>
              <a:t>Las tarjetas de crédito, por ejemplo, vinculan a los comercios con los titulares de las tarjetas; las consolas vinculan a los desarrolladores de juegos con los jugadores. </a:t>
            </a:r>
          </a:p>
          <a:p>
            <a:r>
              <a:rPr lang="es-CL" dirty="0"/>
              <a:t>Para crear valor, la plataforma debe atraer y atender a todos los grupos al mismo tiempo. El valor de la plataforma para un grupo de usuarios determinado depende en gran medida del número de usuarios que haya en los otros lados de la plataforma. </a:t>
            </a:r>
          </a:p>
        </p:txBody>
      </p:sp>
    </p:spTree>
    <p:extLst>
      <p:ext uri="{BB962C8B-B14F-4D97-AF65-F5344CB8AC3E}">
        <p14:creationId xmlns:p14="http://schemas.microsoft.com/office/powerpoint/2010/main" val="452015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0CD956-87DF-4004-877B-24C4C7FBACDD}"/>
              </a:ext>
            </a:extLst>
          </p:cNvPr>
          <p:cNvSpPr>
            <a:spLocks noGrp="1"/>
          </p:cNvSpPr>
          <p:nvPr>
            <p:ph type="title"/>
          </p:nvPr>
        </p:nvSpPr>
        <p:spPr/>
        <p:txBody>
          <a:bodyPr/>
          <a:lstStyle/>
          <a:p>
            <a:endParaRPr lang="es-CL"/>
          </a:p>
        </p:txBody>
      </p:sp>
      <p:sp>
        <p:nvSpPr>
          <p:cNvPr id="3" name="Marcador de contenido 2">
            <a:extLst>
              <a:ext uri="{FF2B5EF4-FFF2-40B4-BE49-F238E27FC236}">
                <a16:creationId xmlns:a16="http://schemas.microsoft.com/office/drawing/2014/main" id="{8E448DD5-883E-448E-80EE-E5958CC18761}"/>
              </a:ext>
            </a:extLst>
          </p:cNvPr>
          <p:cNvSpPr>
            <a:spLocks noGrp="1"/>
          </p:cNvSpPr>
          <p:nvPr>
            <p:ph idx="1"/>
          </p:nvPr>
        </p:nvSpPr>
        <p:spPr/>
        <p:txBody>
          <a:bodyPr/>
          <a:lstStyle/>
          <a:p>
            <a:r>
              <a:rPr lang="es-CL" dirty="0"/>
              <a:t>A veces, las plataformas multilaterales solucionan este problema subvencionando a un segmento del mercado. La prestación de servicio a todos los grupos de clientes supone un gasto para el operador de una plataforma, que a menudo decide atraer a un segmento con una propuesta de valor de bajo coste o gratuita para así captar a los usuarios del otro lado de la plataforma.</a:t>
            </a:r>
          </a:p>
          <a:p>
            <a:r>
              <a:rPr lang="es-CL" dirty="0"/>
              <a:t>Los operadores de plataformas multilaterales se enfrentan a dificultades como determinar la parte que deben subvencionar o la fijación del precio adecuado para captar clientes.</a:t>
            </a:r>
          </a:p>
        </p:txBody>
      </p:sp>
    </p:spTree>
    <p:extLst>
      <p:ext uri="{BB962C8B-B14F-4D97-AF65-F5344CB8AC3E}">
        <p14:creationId xmlns:p14="http://schemas.microsoft.com/office/powerpoint/2010/main" val="268898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EEE15A-B286-4D75-9FA6-B4075924B859}"/>
              </a:ext>
            </a:extLst>
          </p:cNvPr>
          <p:cNvSpPr>
            <a:spLocks noGrp="1"/>
          </p:cNvSpPr>
          <p:nvPr>
            <p:ph type="title"/>
          </p:nvPr>
        </p:nvSpPr>
        <p:spPr/>
        <p:txBody>
          <a:bodyPr/>
          <a:lstStyle/>
          <a:p>
            <a:endParaRPr lang="es-CL"/>
          </a:p>
        </p:txBody>
      </p:sp>
      <p:sp>
        <p:nvSpPr>
          <p:cNvPr id="3" name="Marcador de contenido 2">
            <a:extLst>
              <a:ext uri="{FF2B5EF4-FFF2-40B4-BE49-F238E27FC236}">
                <a16:creationId xmlns:a16="http://schemas.microsoft.com/office/drawing/2014/main" id="{ABED72D5-87B3-4917-8705-B089BC109CDA}"/>
              </a:ext>
            </a:extLst>
          </p:cNvPr>
          <p:cNvSpPr>
            <a:spLocks noGrp="1"/>
          </p:cNvSpPr>
          <p:nvPr>
            <p:ph idx="1"/>
          </p:nvPr>
        </p:nvSpPr>
        <p:spPr/>
        <p:txBody>
          <a:bodyPr/>
          <a:lstStyle/>
          <a:p>
            <a:r>
              <a:rPr lang="es-CL" dirty="0"/>
              <a:t>Los operadores de plataformas multilaterales deben hacerse las siguientes preguntas: </a:t>
            </a:r>
          </a:p>
          <a:p>
            <a:pPr lvl="1"/>
            <a:r>
              <a:rPr lang="es-CL" dirty="0"/>
              <a:t>¿Podemos atraer a un número suficiente de clientes en cada lado de la plataforma?</a:t>
            </a:r>
          </a:p>
          <a:p>
            <a:pPr lvl="1"/>
            <a:r>
              <a:rPr lang="es-CL" dirty="0"/>
              <a:t>¿Qué lado está más ajustado a los precios?</a:t>
            </a:r>
          </a:p>
          <a:p>
            <a:pPr lvl="1"/>
            <a:r>
              <a:rPr lang="es-CL" dirty="0"/>
              <a:t>¿Es posible atraer a ese lado con una oferta subvencionada? </a:t>
            </a:r>
          </a:p>
          <a:p>
            <a:pPr lvl="1"/>
            <a:r>
              <a:rPr lang="es-CL" dirty="0"/>
              <a:t>¿El otro lado de la plataforma generará ingresos suficientes para cubrir las subvenciones?</a:t>
            </a:r>
          </a:p>
        </p:txBody>
      </p:sp>
    </p:spTree>
    <p:extLst>
      <p:ext uri="{BB962C8B-B14F-4D97-AF65-F5344CB8AC3E}">
        <p14:creationId xmlns:p14="http://schemas.microsoft.com/office/powerpoint/2010/main" val="3288688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39" name="Picture 13">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54" name="Picture 15">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69" name="Rectangle 17">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19">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 name="Rectangle 21">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 name="Rectangle 23">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 name="TextBox 25">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88" name="Rectangle 27">
            <a:extLst>
              <a:ext uri="{FF2B5EF4-FFF2-40B4-BE49-F238E27FC236}">
                <a16:creationId xmlns:a16="http://schemas.microsoft.com/office/drawing/2014/main" id="{8CD557CE-2AB8-44E1-AABA-A21D2274F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9" name="Picture 29">
            <a:extLst>
              <a:ext uri="{FF2B5EF4-FFF2-40B4-BE49-F238E27FC236}">
                <a16:creationId xmlns:a16="http://schemas.microsoft.com/office/drawing/2014/main" id="{58DCB6E5-A344-4A17-A353-EC4D71E6C4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90" name="Picture 31">
            <a:extLst>
              <a:ext uri="{FF2B5EF4-FFF2-40B4-BE49-F238E27FC236}">
                <a16:creationId xmlns:a16="http://schemas.microsoft.com/office/drawing/2014/main" id="{4D82F4F2-6117-4CCD-94A7-4AFD603EC3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91" name="Rectangle 33">
            <a:extLst>
              <a:ext uri="{FF2B5EF4-FFF2-40B4-BE49-F238E27FC236}">
                <a16:creationId xmlns:a16="http://schemas.microsoft.com/office/drawing/2014/main" id="{3CCA9FB2-FFC7-4B6D-8E30-9D2CC14E7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35">
            <a:extLst>
              <a:ext uri="{FF2B5EF4-FFF2-40B4-BE49-F238E27FC236}">
                <a16:creationId xmlns:a16="http://schemas.microsoft.com/office/drawing/2014/main" id="{3CF6D6F6-E7F9-4521-BD22-74A61D8ED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37">
            <a:extLst>
              <a:ext uri="{FF2B5EF4-FFF2-40B4-BE49-F238E27FC236}">
                <a16:creationId xmlns:a16="http://schemas.microsoft.com/office/drawing/2014/main" id="{1B566E74-1425-46AC-885D-D2DAEE365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C8A2FD47-546B-4234-917D-5A59ECB88C91}"/>
              </a:ext>
            </a:extLst>
          </p:cNvPr>
          <p:cNvSpPr>
            <a:spLocks noGrp="1"/>
          </p:cNvSpPr>
          <p:nvPr>
            <p:ph type="title"/>
          </p:nvPr>
        </p:nvSpPr>
        <p:spPr>
          <a:xfrm>
            <a:off x="962042" y="808056"/>
            <a:ext cx="3317492" cy="1077229"/>
          </a:xfrm>
        </p:spPr>
        <p:txBody>
          <a:bodyPr vert="horz" lIns="91440" tIns="45720" rIns="91440" bIns="45720" rtlCol="0" anchor="t">
            <a:normAutofit/>
          </a:bodyPr>
          <a:lstStyle/>
          <a:p>
            <a:pPr algn="l"/>
            <a:r>
              <a:rPr lang="en-US" dirty="0"/>
              <a:t>¿Que es?</a:t>
            </a:r>
          </a:p>
        </p:txBody>
      </p:sp>
      <p:sp>
        <p:nvSpPr>
          <p:cNvPr id="3" name="Marcador de contenido 2">
            <a:extLst>
              <a:ext uri="{FF2B5EF4-FFF2-40B4-BE49-F238E27FC236}">
                <a16:creationId xmlns:a16="http://schemas.microsoft.com/office/drawing/2014/main" id="{A75814C0-4FF8-4813-8691-6F6042787466}"/>
              </a:ext>
            </a:extLst>
          </p:cNvPr>
          <p:cNvSpPr>
            <a:spLocks noGrp="1"/>
          </p:cNvSpPr>
          <p:nvPr>
            <p:ph sz="half" idx="1"/>
          </p:nvPr>
        </p:nvSpPr>
        <p:spPr>
          <a:xfrm>
            <a:off x="1018099" y="2052116"/>
            <a:ext cx="3317493" cy="3997828"/>
          </a:xfrm>
        </p:spPr>
        <p:txBody>
          <a:bodyPr vert="horz" lIns="91440" tIns="45720" rIns="91440" bIns="45720" rtlCol="0" anchor="ctr">
            <a:normAutofit/>
          </a:bodyPr>
          <a:lstStyle/>
          <a:p>
            <a:r>
              <a:rPr lang="en-US" sz="1800" dirty="0"/>
              <a:t>La </a:t>
            </a:r>
            <a:r>
              <a:rPr lang="en-US" sz="1800" dirty="0" err="1"/>
              <a:t>descripción</a:t>
            </a:r>
            <a:r>
              <a:rPr lang="en-US" sz="1800" dirty="0"/>
              <a:t> de </a:t>
            </a:r>
            <a:r>
              <a:rPr lang="en-US" sz="1800" dirty="0" err="1"/>
              <a:t>modelos</a:t>
            </a:r>
            <a:r>
              <a:rPr lang="en-US" sz="1800" dirty="0"/>
              <a:t> de </a:t>
            </a:r>
            <a:r>
              <a:rPr lang="en-US" sz="1800" dirty="0" err="1"/>
              <a:t>negocio</a:t>
            </a:r>
            <a:r>
              <a:rPr lang="en-US" sz="1800" dirty="0"/>
              <a:t> que </a:t>
            </a:r>
            <a:r>
              <a:rPr lang="en-US" sz="1800" dirty="0" err="1"/>
              <a:t>tienen</a:t>
            </a:r>
            <a:r>
              <a:rPr lang="en-US" sz="1800" dirty="0"/>
              <a:t> </a:t>
            </a:r>
            <a:r>
              <a:rPr lang="en-US" sz="1800" dirty="0" err="1"/>
              <a:t>características</a:t>
            </a:r>
            <a:r>
              <a:rPr lang="en-US" sz="1800" dirty="0"/>
              <a:t> </a:t>
            </a:r>
            <a:r>
              <a:rPr lang="en-US" sz="1800" dirty="0" err="1"/>
              <a:t>similares</a:t>
            </a:r>
            <a:r>
              <a:rPr lang="en-US" sz="1800" dirty="0"/>
              <a:t>, </a:t>
            </a:r>
            <a:r>
              <a:rPr lang="en-US" sz="1800" dirty="0" err="1"/>
              <a:t>organizaciones</a:t>
            </a:r>
            <a:r>
              <a:rPr lang="en-US" sz="1800" dirty="0"/>
              <a:t> </a:t>
            </a:r>
            <a:r>
              <a:rPr lang="en-US" sz="1800" dirty="0" err="1"/>
              <a:t>similares</a:t>
            </a:r>
            <a:r>
              <a:rPr lang="en-US" sz="1800" dirty="0"/>
              <a:t> de </a:t>
            </a:r>
            <a:r>
              <a:rPr lang="en-US" sz="1800" dirty="0" err="1"/>
              <a:t>los</a:t>
            </a:r>
            <a:r>
              <a:rPr lang="en-US" sz="1800" dirty="0"/>
              <a:t> </a:t>
            </a:r>
            <a:r>
              <a:rPr lang="en-US" sz="1800" dirty="0" err="1"/>
              <a:t>diferentes</a:t>
            </a:r>
            <a:r>
              <a:rPr lang="en-US" sz="1800" dirty="0"/>
              <a:t> </a:t>
            </a:r>
            <a:r>
              <a:rPr lang="en-US" sz="1800" dirty="0" err="1"/>
              <a:t>módulos</a:t>
            </a:r>
            <a:r>
              <a:rPr lang="en-US" sz="1800" dirty="0"/>
              <a:t> del </a:t>
            </a:r>
            <a:r>
              <a:rPr lang="en-US" sz="1800" dirty="0" err="1"/>
              <a:t>modelo</a:t>
            </a:r>
            <a:r>
              <a:rPr lang="en-US" sz="1800" dirty="0"/>
              <a:t> de </a:t>
            </a:r>
            <a:r>
              <a:rPr lang="en-US" sz="1800" dirty="0" err="1"/>
              <a:t>negocio</a:t>
            </a:r>
            <a:r>
              <a:rPr lang="en-US" sz="1800" dirty="0"/>
              <a:t> o </a:t>
            </a:r>
            <a:r>
              <a:rPr lang="en-US" sz="1800" dirty="0" err="1"/>
              <a:t>comportamientos</a:t>
            </a:r>
            <a:r>
              <a:rPr lang="en-US" sz="1800" dirty="0"/>
              <a:t> </a:t>
            </a:r>
            <a:r>
              <a:rPr lang="en-US" sz="1800" dirty="0" err="1"/>
              <a:t>similares</a:t>
            </a:r>
            <a:r>
              <a:rPr lang="en-US" sz="1800" dirty="0"/>
              <a:t>. </a:t>
            </a:r>
            <a:r>
              <a:rPr lang="en-US" sz="1800" dirty="0" err="1"/>
              <a:t>Estas</a:t>
            </a:r>
            <a:r>
              <a:rPr lang="en-US" sz="1800" dirty="0"/>
              <a:t> similitudes se </a:t>
            </a:r>
            <a:r>
              <a:rPr lang="en-US" sz="1800" dirty="0" err="1"/>
              <a:t>conocen</a:t>
            </a:r>
            <a:r>
              <a:rPr lang="en-US" sz="1800" dirty="0"/>
              <a:t> </a:t>
            </a:r>
            <a:r>
              <a:rPr lang="en-US" sz="1800" dirty="0" err="1"/>
              <a:t>como</a:t>
            </a:r>
            <a:r>
              <a:rPr lang="en-US" sz="1800" dirty="0"/>
              <a:t> </a:t>
            </a:r>
            <a:r>
              <a:rPr lang="en-US" sz="1800" dirty="0" err="1"/>
              <a:t>patrones</a:t>
            </a:r>
            <a:r>
              <a:rPr lang="en-US" sz="1800" dirty="0"/>
              <a:t> de </a:t>
            </a:r>
            <a:r>
              <a:rPr lang="en-US" sz="1800" dirty="0" err="1"/>
              <a:t>modelo</a:t>
            </a:r>
            <a:r>
              <a:rPr lang="en-US" sz="1800" dirty="0"/>
              <a:t> de </a:t>
            </a:r>
            <a:r>
              <a:rPr lang="en-US" sz="1800" dirty="0" err="1"/>
              <a:t>negocio</a:t>
            </a:r>
            <a:r>
              <a:rPr lang="en-US" sz="1800" dirty="0"/>
              <a:t>.</a:t>
            </a:r>
          </a:p>
        </p:txBody>
      </p:sp>
      <p:pic>
        <p:nvPicPr>
          <p:cNvPr id="9" name="Marcador de contenido 8">
            <a:extLst>
              <a:ext uri="{FF2B5EF4-FFF2-40B4-BE49-F238E27FC236}">
                <a16:creationId xmlns:a16="http://schemas.microsoft.com/office/drawing/2014/main" id="{C5F0E828-D89A-4653-B413-BC70E3376EEE}"/>
              </a:ext>
            </a:extLst>
          </p:cNvPr>
          <p:cNvPicPr>
            <a:picLocks noGrp="1" noChangeAspect="1"/>
          </p:cNvPicPr>
          <p:nvPr>
            <p:ph sz="half" idx="2"/>
          </p:nvPr>
        </p:nvPicPr>
        <p:blipFill>
          <a:blip r:embed="rId5"/>
          <a:stretch>
            <a:fillRect/>
          </a:stretch>
        </p:blipFill>
        <p:spPr>
          <a:xfrm>
            <a:off x="4443810" y="1157468"/>
            <a:ext cx="6876601" cy="5164011"/>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94" name="Rectangle 39">
            <a:extLst>
              <a:ext uri="{FF2B5EF4-FFF2-40B4-BE49-F238E27FC236}">
                <a16:creationId xmlns:a16="http://schemas.microsoft.com/office/drawing/2014/main" id="{06858379-D070-40E4-8A3D-F29E90C5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9889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2F2A3E-83A1-48AA-B4D1-BC5F51147FE6}"/>
              </a:ext>
            </a:extLst>
          </p:cNvPr>
          <p:cNvSpPr>
            <a:spLocks noGrp="1"/>
          </p:cNvSpPr>
          <p:nvPr>
            <p:ph type="title"/>
          </p:nvPr>
        </p:nvSpPr>
        <p:spPr/>
        <p:txBody>
          <a:bodyPr/>
          <a:lstStyle/>
          <a:p>
            <a:r>
              <a:rPr lang="es-CL" dirty="0"/>
              <a:t>Ejemplificación Sony/Xbox/Nintendo</a:t>
            </a:r>
          </a:p>
        </p:txBody>
      </p:sp>
      <p:sp>
        <p:nvSpPr>
          <p:cNvPr id="4" name="Marcador de texto 3">
            <a:extLst>
              <a:ext uri="{FF2B5EF4-FFF2-40B4-BE49-F238E27FC236}">
                <a16:creationId xmlns:a16="http://schemas.microsoft.com/office/drawing/2014/main" id="{9BED7B8A-EB0D-47AC-934A-7540EBC7B85B}"/>
              </a:ext>
            </a:extLst>
          </p:cNvPr>
          <p:cNvSpPr>
            <a:spLocks noGrp="1"/>
          </p:cNvSpPr>
          <p:nvPr>
            <p:ph type="body" idx="1"/>
          </p:nvPr>
        </p:nvSpPr>
        <p:spPr/>
        <p:txBody>
          <a:bodyPr/>
          <a:lstStyle/>
          <a:p>
            <a:r>
              <a:rPr lang="es-CL" dirty="0"/>
              <a:t>Enfoque de la Wii</a:t>
            </a:r>
          </a:p>
        </p:txBody>
      </p:sp>
      <p:pic>
        <p:nvPicPr>
          <p:cNvPr id="13" name="Marcador de contenido 12">
            <a:extLst>
              <a:ext uri="{FF2B5EF4-FFF2-40B4-BE49-F238E27FC236}">
                <a16:creationId xmlns:a16="http://schemas.microsoft.com/office/drawing/2014/main" id="{801F4996-9EF1-44D0-8CBF-083B64EEB68E}"/>
              </a:ext>
            </a:extLst>
          </p:cNvPr>
          <p:cNvPicPr>
            <a:picLocks noGrp="1" noChangeAspect="1"/>
          </p:cNvPicPr>
          <p:nvPr>
            <p:ph sz="half" idx="2"/>
          </p:nvPr>
        </p:nvPicPr>
        <p:blipFill>
          <a:blip r:embed="rId2"/>
          <a:stretch>
            <a:fillRect/>
          </a:stretch>
        </p:blipFill>
        <p:spPr>
          <a:xfrm>
            <a:off x="2609850" y="3153676"/>
            <a:ext cx="3892550" cy="2466761"/>
          </a:xfrm>
        </p:spPr>
      </p:pic>
      <p:sp>
        <p:nvSpPr>
          <p:cNvPr id="6" name="Marcador de texto 5">
            <a:extLst>
              <a:ext uri="{FF2B5EF4-FFF2-40B4-BE49-F238E27FC236}">
                <a16:creationId xmlns:a16="http://schemas.microsoft.com/office/drawing/2014/main" id="{FF238EA1-6455-42D0-A812-F80767EA73E6}"/>
              </a:ext>
            </a:extLst>
          </p:cNvPr>
          <p:cNvSpPr>
            <a:spLocks noGrp="1"/>
          </p:cNvSpPr>
          <p:nvPr>
            <p:ph type="body" sz="quarter" idx="3"/>
          </p:nvPr>
        </p:nvSpPr>
        <p:spPr/>
        <p:txBody>
          <a:bodyPr/>
          <a:lstStyle/>
          <a:p>
            <a:r>
              <a:rPr lang="es-CL" dirty="0"/>
              <a:t>Enfoque PSP/Xbox</a:t>
            </a:r>
          </a:p>
        </p:txBody>
      </p:sp>
      <p:pic>
        <p:nvPicPr>
          <p:cNvPr id="11" name="Marcador de contenido 10">
            <a:extLst>
              <a:ext uri="{FF2B5EF4-FFF2-40B4-BE49-F238E27FC236}">
                <a16:creationId xmlns:a16="http://schemas.microsoft.com/office/drawing/2014/main" id="{4C362F86-DF3A-4C54-8BC5-9F71E470AA9F}"/>
              </a:ext>
            </a:extLst>
          </p:cNvPr>
          <p:cNvPicPr>
            <a:picLocks noGrp="1" noChangeAspect="1"/>
          </p:cNvPicPr>
          <p:nvPr>
            <p:ph sz="quarter" idx="4"/>
          </p:nvPr>
        </p:nvPicPr>
        <p:blipFill>
          <a:blip r:embed="rId3"/>
          <a:stretch>
            <a:fillRect/>
          </a:stretch>
        </p:blipFill>
        <p:spPr>
          <a:xfrm>
            <a:off x="6665913" y="3233956"/>
            <a:ext cx="3900487" cy="2306200"/>
          </a:xfrm>
        </p:spPr>
      </p:pic>
    </p:spTree>
    <p:extLst>
      <p:ext uri="{BB962C8B-B14F-4D97-AF65-F5344CB8AC3E}">
        <p14:creationId xmlns:p14="http://schemas.microsoft.com/office/powerpoint/2010/main" val="1586209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E1288E63-61CB-465A-BFC6-90F6EE124058}"/>
              </a:ext>
            </a:extLst>
          </p:cNvPr>
          <p:cNvSpPr>
            <a:spLocks noGrp="1"/>
          </p:cNvSpPr>
          <p:nvPr>
            <p:ph type="title"/>
          </p:nvPr>
        </p:nvSpPr>
        <p:spPr/>
        <p:txBody>
          <a:bodyPr/>
          <a:lstStyle/>
          <a:p>
            <a:endParaRPr lang="es-CL"/>
          </a:p>
        </p:txBody>
      </p:sp>
      <p:sp>
        <p:nvSpPr>
          <p:cNvPr id="8" name="Marcador de contenido 7">
            <a:extLst>
              <a:ext uri="{FF2B5EF4-FFF2-40B4-BE49-F238E27FC236}">
                <a16:creationId xmlns:a16="http://schemas.microsoft.com/office/drawing/2014/main" id="{BD8CD545-BF72-4BD2-AA8F-7453B98BCC03}"/>
              </a:ext>
            </a:extLst>
          </p:cNvPr>
          <p:cNvSpPr>
            <a:spLocks noGrp="1"/>
          </p:cNvSpPr>
          <p:nvPr>
            <p:ph idx="1"/>
          </p:nvPr>
        </p:nvSpPr>
        <p:spPr/>
        <p:txBody>
          <a:bodyPr>
            <a:normAutofit fontScale="85000" lnSpcReduction="10000"/>
          </a:bodyPr>
          <a:lstStyle/>
          <a:p>
            <a:r>
              <a:rPr lang="es-CL" dirty="0"/>
              <a:t>Las tres empresas utilizan plataformas multilaterales, aunque las diferencias entre el modelo de negocio de Sony y Microsoft y el enfoque de Nintendo son considerables, lo que demuestra que en los mercados no siempre hay una solución única</a:t>
            </a:r>
          </a:p>
          <a:p>
            <a:r>
              <a:rPr lang="es-CL" dirty="0"/>
              <a:t>Por su parte Sony y Microsoft se enfocaban en la calidad de los videojuegos, enfocándose en el jugador habitual, lo que hacía que produjeran consolas caras y sofisticadas, que para poder ser vendidas, las empresas tenían que entrar a subvencionar el hardware y vender más barato por mucho tiempo.</a:t>
            </a:r>
          </a:p>
          <a:p>
            <a:r>
              <a:rPr lang="es-CL" dirty="0"/>
              <a:t>Por otra parte, Nintendo al ver que no podía competir ante esto, cambió su enfoque, cambiando el publico a jugadores ocasionales, con un hardware relativamente más barato y una innovación en el tipo de consola y juegos.</a:t>
            </a:r>
          </a:p>
        </p:txBody>
      </p:sp>
    </p:spTree>
    <p:extLst>
      <p:ext uri="{BB962C8B-B14F-4D97-AF65-F5344CB8AC3E}">
        <p14:creationId xmlns:p14="http://schemas.microsoft.com/office/powerpoint/2010/main" val="18156300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52" name="Picture 54">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53" name="Picture 56">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54" name="Rectangle 58">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Rectangle 60">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Rectangle 62">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 name="Rectangle 64">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TextBox 66">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64" name="Rectangle 68">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70">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68" name="Picture 72">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70" name="Rectangle 74">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6">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8">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07CBE2D-DE05-4F1E-AC69-E2C9040F5C2A}"/>
              </a:ext>
            </a:extLst>
          </p:cNvPr>
          <p:cNvSpPr>
            <a:spLocks noGrp="1"/>
          </p:cNvSpPr>
          <p:nvPr>
            <p:ph type="title"/>
          </p:nvPr>
        </p:nvSpPr>
        <p:spPr>
          <a:xfrm>
            <a:off x="980101" y="3347321"/>
            <a:ext cx="2668479" cy="2268559"/>
          </a:xfrm>
        </p:spPr>
        <p:txBody>
          <a:bodyPr vert="horz" lIns="91440" tIns="45720" rIns="91440" bIns="45720" rtlCol="0" anchor="t">
            <a:normAutofit/>
          </a:bodyPr>
          <a:lstStyle/>
          <a:p>
            <a:r>
              <a:rPr lang="en-US" sz="3200" dirty="0" err="1"/>
              <a:t>Patrón</a:t>
            </a:r>
            <a:r>
              <a:rPr lang="en-US" sz="3200" dirty="0"/>
              <a:t> de </a:t>
            </a:r>
            <a:r>
              <a:rPr lang="en-US" sz="3200" dirty="0" err="1"/>
              <a:t>plataforma</a:t>
            </a:r>
            <a:r>
              <a:rPr lang="en-US" sz="3200" dirty="0"/>
              <a:t> multilateral</a:t>
            </a:r>
          </a:p>
        </p:txBody>
      </p:sp>
      <p:pic>
        <p:nvPicPr>
          <p:cNvPr id="5" name="Marcador de contenido 4">
            <a:extLst>
              <a:ext uri="{FF2B5EF4-FFF2-40B4-BE49-F238E27FC236}">
                <a16:creationId xmlns:a16="http://schemas.microsoft.com/office/drawing/2014/main" id="{6816866F-8A6F-4728-98F0-A3B003DFECC9}"/>
              </a:ext>
            </a:extLst>
          </p:cNvPr>
          <p:cNvPicPr>
            <a:picLocks noChangeAspect="1"/>
          </p:cNvPicPr>
          <p:nvPr/>
        </p:nvPicPr>
        <p:blipFill>
          <a:blip r:embed="rId5"/>
          <a:stretch>
            <a:fillRect/>
          </a:stretch>
        </p:blipFill>
        <p:spPr>
          <a:xfrm>
            <a:off x="3791068" y="952501"/>
            <a:ext cx="7294302" cy="5434254"/>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76" name="Rectangle 80">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10432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DBBA26C-89C3-411F-9753-606A413F89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0" name="Picture 9">
            <a:extLst>
              <a:ext uri="{FF2B5EF4-FFF2-40B4-BE49-F238E27FC236}">
                <a16:creationId xmlns:a16="http://schemas.microsoft.com/office/drawing/2014/main" id="{EEAD2215-6311-4D1C-B6B5-F57CB6BFCBC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7BA5DE79-30D1-4A10-8DB9-0A6E523A97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9ABD0D63-D23F-4AE7-8270-4185EF9C1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72168E9E-94E9-4BE3-B88C-C8A468117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12107AC1-AA0D-4097-B03D-FD3C632AB8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TextBox 19">
            <a:extLst>
              <a:ext uri="{FF2B5EF4-FFF2-40B4-BE49-F238E27FC236}">
                <a16:creationId xmlns:a16="http://schemas.microsoft.com/office/drawing/2014/main" id="{7C8D231A-EC46-4736-B00F-76D3070822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p:nvSpPr>
          <p:cNvPr id="22" name="Rectangle 21">
            <a:extLst>
              <a:ext uri="{FF2B5EF4-FFF2-40B4-BE49-F238E27FC236}">
                <a16:creationId xmlns:a16="http://schemas.microsoft.com/office/drawing/2014/main" id="{D0BE3D13-5BE5-4B05-AFCF-2A2E059D2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AC85C80-0175-4214-A13D-03C224658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124" y="487443"/>
            <a:ext cx="5841548" cy="5841548"/>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40000"/>
                  <a:lumOff val="60000"/>
                </a:schemeClr>
              </a:solidFill>
            </a:endParaRPr>
          </a:p>
        </p:txBody>
      </p:sp>
      <p:pic>
        <p:nvPicPr>
          <p:cNvPr id="26" name="Picture 25">
            <a:extLst>
              <a:ext uri="{FF2B5EF4-FFF2-40B4-BE49-F238E27FC236}">
                <a16:creationId xmlns:a16="http://schemas.microsoft.com/office/drawing/2014/main" id="{15ADB788-8569-409E-862D-665AD53C99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33" y="0"/>
            <a:ext cx="12189867" cy="6858000"/>
          </a:xfrm>
          <a:prstGeom prst="rect">
            <a:avLst/>
          </a:prstGeom>
        </p:spPr>
      </p:pic>
      <p:sp>
        <p:nvSpPr>
          <p:cNvPr id="2" name="Título 1">
            <a:extLst>
              <a:ext uri="{FF2B5EF4-FFF2-40B4-BE49-F238E27FC236}">
                <a16:creationId xmlns:a16="http://schemas.microsoft.com/office/drawing/2014/main" id="{E2B266ED-76E0-4D83-B916-84731C062935}"/>
              </a:ext>
            </a:extLst>
          </p:cNvPr>
          <p:cNvSpPr>
            <a:spLocks noGrp="1"/>
          </p:cNvSpPr>
          <p:nvPr>
            <p:ph type="title"/>
          </p:nvPr>
        </p:nvSpPr>
        <p:spPr>
          <a:xfrm>
            <a:off x="3039048" y="2568817"/>
            <a:ext cx="7155598" cy="3133968"/>
          </a:xfrm>
        </p:spPr>
        <p:txBody>
          <a:bodyPr vert="horz" lIns="91440" tIns="45720" rIns="91440" bIns="45720" rtlCol="0" anchor="t">
            <a:normAutofit/>
          </a:bodyPr>
          <a:lstStyle/>
          <a:p>
            <a:pPr algn="l"/>
            <a:r>
              <a:rPr lang="en-US" sz="6600" dirty="0">
                <a:solidFill>
                  <a:srgbClr val="1F2D29"/>
                </a:solidFill>
              </a:rPr>
              <a:t>Gratis</a:t>
            </a:r>
          </a:p>
        </p:txBody>
      </p:sp>
      <p:sp>
        <p:nvSpPr>
          <p:cNvPr id="28" name="Rectangle 27">
            <a:extLst>
              <a:ext uri="{FF2B5EF4-FFF2-40B4-BE49-F238E27FC236}">
                <a16:creationId xmlns:a16="http://schemas.microsoft.com/office/drawing/2014/main" id="{76562092-3AA7-4EF0-9007-C44F879A1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ight Triangle 29">
            <a:extLst>
              <a:ext uri="{FF2B5EF4-FFF2-40B4-BE49-F238E27FC236}">
                <a16:creationId xmlns:a16="http://schemas.microsoft.com/office/drawing/2014/main" id="{2663C086-1480-4E81-BD6F-3E43A4C38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5313" y="2747897"/>
            <a:ext cx="353147" cy="353147"/>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0919809"/>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04D278-D49A-429D-9378-BF092B091491}"/>
              </a:ext>
            </a:extLst>
          </p:cNvPr>
          <p:cNvSpPr>
            <a:spLocks noGrp="1"/>
          </p:cNvSpPr>
          <p:nvPr>
            <p:ph type="title"/>
          </p:nvPr>
        </p:nvSpPr>
        <p:spPr/>
        <p:txBody>
          <a:bodyPr/>
          <a:lstStyle/>
          <a:p>
            <a:r>
              <a:rPr lang="es-CL" dirty="0"/>
              <a:t>¿Por qué un modelo de negocio gratuito?</a:t>
            </a:r>
          </a:p>
        </p:txBody>
      </p:sp>
      <p:sp>
        <p:nvSpPr>
          <p:cNvPr id="3" name="Marcador de contenido 2">
            <a:extLst>
              <a:ext uri="{FF2B5EF4-FFF2-40B4-BE49-F238E27FC236}">
                <a16:creationId xmlns:a16="http://schemas.microsoft.com/office/drawing/2014/main" id="{34749569-28E7-4BCD-AB25-5FA8819AB03E}"/>
              </a:ext>
            </a:extLst>
          </p:cNvPr>
          <p:cNvSpPr>
            <a:spLocks noGrp="1"/>
          </p:cNvSpPr>
          <p:nvPr>
            <p:ph idx="1"/>
          </p:nvPr>
        </p:nvSpPr>
        <p:spPr/>
        <p:txBody>
          <a:bodyPr>
            <a:normAutofit/>
          </a:bodyPr>
          <a:lstStyle/>
          <a:p>
            <a:r>
              <a:rPr lang="es-CL" dirty="0"/>
              <a:t>Los productos gratuitos siempre han sido una propuesta de valor atractiva, cualquier vendedor o economista podría confirmar que la demanda que se genera con un precio de cero es muy superior a la generada con quinientos pesos o cualquier otro precio. </a:t>
            </a:r>
          </a:p>
          <a:p>
            <a:r>
              <a:rPr lang="es-CL" dirty="0"/>
              <a:t>Las ofertas gratuitas han eclosionado en los últimos años, especialmente en internet. Sin duda, la cuestión es cómo se puede ofrecer algo gratis de forma sistemática y, aun así, percibir unos ingresos sustanciosos. </a:t>
            </a:r>
          </a:p>
        </p:txBody>
      </p:sp>
    </p:spTree>
    <p:extLst>
      <p:ext uri="{BB962C8B-B14F-4D97-AF65-F5344CB8AC3E}">
        <p14:creationId xmlns:p14="http://schemas.microsoft.com/office/powerpoint/2010/main" val="7587081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07DA63-A3B1-436D-8758-03069BC4973E}"/>
              </a:ext>
            </a:extLst>
          </p:cNvPr>
          <p:cNvSpPr>
            <a:spLocks noGrp="1"/>
          </p:cNvSpPr>
          <p:nvPr>
            <p:ph type="title"/>
          </p:nvPr>
        </p:nvSpPr>
        <p:spPr/>
        <p:txBody>
          <a:bodyPr/>
          <a:lstStyle/>
          <a:p>
            <a:endParaRPr lang="es-CL"/>
          </a:p>
        </p:txBody>
      </p:sp>
      <p:sp>
        <p:nvSpPr>
          <p:cNvPr id="3" name="Marcador de contenido 2">
            <a:extLst>
              <a:ext uri="{FF2B5EF4-FFF2-40B4-BE49-F238E27FC236}">
                <a16:creationId xmlns:a16="http://schemas.microsoft.com/office/drawing/2014/main" id="{C8B65BF8-0EFD-4DF8-823F-B69216286CD1}"/>
              </a:ext>
            </a:extLst>
          </p:cNvPr>
          <p:cNvSpPr>
            <a:spLocks noGrp="1"/>
          </p:cNvSpPr>
          <p:nvPr>
            <p:ph idx="1"/>
          </p:nvPr>
        </p:nvSpPr>
        <p:spPr/>
        <p:txBody>
          <a:bodyPr>
            <a:normAutofit/>
          </a:bodyPr>
          <a:lstStyle/>
          <a:p>
            <a:r>
              <a:rPr lang="es-CL" dirty="0"/>
              <a:t>Existen varios patrones que posibilitan la integración de productos y servicios gratuitos en un modelo de negocio. Algunos de los patrones GRATUITOS tradicionales son conocidos: </a:t>
            </a:r>
          </a:p>
          <a:p>
            <a:pPr lvl="1"/>
            <a:r>
              <a:rPr lang="es-CL" dirty="0"/>
              <a:t>Publicidad, que se basa en el patrón de plataformas multilaterales. </a:t>
            </a:r>
          </a:p>
          <a:p>
            <a:pPr lvl="1"/>
            <a:r>
              <a:rPr lang="es-CL" dirty="0"/>
              <a:t>Modelo “</a:t>
            </a:r>
            <a:r>
              <a:rPr lang="es-CL" dirty="0" err="1"/>
              <a:t>freemium</a:t>
            </a:r>
            <a:r>
              <a:rPr lang="es-CL" dirty="0"/>
              <a:t>”, que consisten en proporcionar servicios básicos de forma gratuita y cobrar una cuota por los servicios premium.</a:t>
            </a:r>
          </a:p>
        </p:txBody>
      </p:sp>
    </p:spTree>
    <p:extLst>
      <p:ext uri="{BB962C8B-B14F-4D97-AF65-F5344CB8AC3E}">
        <p14:creationId xmlns:p14="http://schemas.microsoft.com/office/powerpoint/2010/main" val="32489217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6C0C8F-751C-4E16-B81C-1342002F93F3}"/>
              </a:ext>
            </a:extLst>
          </p:cNvPr>
          <p:cNvSpPr>
            <a:spLocks noGrp="1"/>
          </p:cNvSpPr>
          <p:nvPr>
            <p:ph type="title"/>
          </p:nvPr>
        </p:nvSpPr>
        <p:spPr/>
        <p:txBody>
          <a:bodyPr/>
          <a:lstStyle/>
          <a:p>
            <a:endParaRPr lang="es-CL"/>
          </a:p>
        </p:txBody>
      </p:sp>
      <p:sp>
        <p:nvSpPr>
          <p:cNvPr id="3" name="Marcador de contenido 2">
            <a:extLst>
              <a:ext uri="{FF2B5EF4-FFF2-40B4-BE49-F238E27FC236}">
                <a16:creationId xmlns:a16="http://schemas.microsoft.com/office/drawing/2014/main" id="{2F6BC4A6-C0CD-4505-B11E-D7177D6BB07B}"/>
              </a:ext>
            </a:extLst>
          </p:cNvPr>
          <p:cNvSpPr>
            <a:spLocks noGrp="1"/>
          </p:cNvSpPr>
          <p:nvPr>
            <p:ph idx="1"/>
          </p:nvPr>
        </p:nvSpPr>
        <p:spPr/>
        <p:txBody>
          <a:bodyPr/>
          <a:lstStyle/>
          <a:p>
            <a:r>
              <a:rPr lang="es-CL" dirty="0"/>
              <a:t>Por ejemplo, la creación y grabación de una canción supone una inversión de tiempo y dinero para el artista, pero el coste de su copia y distribución en formato digital a través de internet es prácticamente nulo. De acuerdo con esta idea, un artista puede promocionar y ofrecer su música a usuarios de todo el mundo a través de internet, siempre y cuando tenga otras fuentes de ingresos, como los conciertos y la mercadería, para cubrir gastos.</a:t>
            </a:r>
          </a:p>
        </p:txBody>
      </p:sp>
    </p:spTree>
    <p:extLst>
      <p:ext uri="{BB962C8B-B14F-4D97-AF65-F5344CB8AC3E}">
        <p14:creationId xmlns:p14="http://schemas.microsoft.com/office/powerpoint/2010/main" val="1040753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07E02C-5945-4254-975D-E0E3F8CBE161}"/>
              </a:ext>
            </a:extLst>
          </p:cNvPr>
          <p:cNvSpPr>
            <a:spLocks noGrp="1"/>
          </p:cNvSpPr>
          <p:nvPr>
            <p:ph type="title"/>
          </p:nvPr>
        </p:nvSpPr>
        <p:spPr/>
        <p:txBody>
          <a:bodyPr/>
          <a:lstStyle/>
          <a:p>
            <a:r>
              <a:rPr lang="es-CL" dirty="0"/>
              <a:t>Publicidad</a:t>
            </a:r>
          </a:p>
        </p:txBody>
      </p:sp>
      <p:sp>
        <p:nvSpPr>
          <p:cNvPr id="3" name="Marcador de contenido 2">
            <a:extLst>
              <a:ext uri="{FF2B5EF4-FFF2-40B4-BE49-F238E27FC236}">
                <a16:creationId xmlns:a16="http://schemas.microsoft.com/office/drawing/2014/main" id="{2E86FC7B-9679-424E-A667-83C68F230987}"/>
              </a:ext>
            </a:extLst>
          </p:cNvPr>
          <p:cNvSpPr>
            <a:spLocks noGrp="1"/>
          </p:cNvSpPr>
          <p:nvPr>
            <p:ph idx="1"/>
          </p:nvPr>
        </p:nvSpPr>
        <p:spPr/>
        <p:txBody>
          <a:bodyPr/>
          <a:lstStyle/>
          <a:p>
            <a:r>
              <a:rPr lang="es-CL" dirty="0"/>
              <a:t>La publicidad es una fuente de ingresos arraigada que hace posible la existencia de ofertas gratuitas. Está presente en la televisión, la radio, internet y, en una de sus formas más sofisticadas, en los anuncios en RRSS. En un modelo de negocio, las ofertas GRATIS subvencionadas con publicidad constituyen una forma específica de patrón de plataforma multilateral. En un lado de la plataforma el objetivo es atraer a los usuarios con contenido, productos o servicios gratuitos, mientras que en el otro se generan ingresos mediante la venta de espacio a los anunciantes.</a:t>
            </a:r>
          </a:p>
        </p:txBody>
      </p:sp>
    </p:spTree>
    <p:extLst>
      <p:ext uri="{BB962C8B-B14F-4D97-AF65-F5344CB8AC3E}">
        <p14:creationId xmlns:p14="http://schemas.microsoft.com/office/powerpoint/2010/main" val="4069331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useBgFill="1">
        <p:nvSpPr>
          <p:cNvPr id="26" name="Rectangle 11">
            <a:extLst>
              <a:ext uri="{FF2B5EF4-FFF2-40B4-BE49-F238E27FC236}">
                <a16:creationId xmlns:a16="http://schemas.microsoft.com/office/drawing/2014/main" id="{9B0F3308-12C4-4DD7-ABB4-D0DFAA3C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13">
            <a:extLst>
              <a:ext uri="{FF2B5EF4-FFF2-40B4-BE49-F238E27FC236}">
                <a16:creationId xmlns:a16="http://schemas.microsoft.com/office/drawing/2014/main" id="{6A24046D-AAB6-4470-AC22-6448D576E5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28" name="Picture 15">
            <a:extLst>
              <a:ext uri="{FF2B5EF4-FFF2-40B4-BE49-F238E27FC236}">
                <a16:creationId xmlns:a16="http://schemas.microsoft.com/office/drawing/2014/main" id="{211A0A85-392D-49DA-B9EC-82262B3B96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9" name="Rectangle 17">
            <a:extLst>
              <a:ext uri="{FF2B5EF4-FFF2-40B4-BE49-F238E27FC236}">
                <a16:creationId xmlns:a16="http://schemas.microsoft.com/office/drawing/2014/main" id="{73AFD74C-283C-45BD-885B-6E6635E4B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9">
            <a:extLst>
              <a:ext uri="{FF2B5EF4-FFF2-40B4-BE49-F238E27FC236}">
                <a16:creationId xmlns:a16="http://schemas.microsoft.com/office/drawing/2014/main" id="{CE3DE725-FEB0-422F-BDBA-A29C95768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1">
            <a:extLst>
              <a:ext uri="{FF2B5EF4-FFF2-40B4-BE49-F238E27FC236}">
                <a16:creationId xmlns:a16="http://schemas.microsoft.com/office/drawing/2014/main" id="{05058156-257B-4118-BA50-5869C8AF6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7D75779-2B10-4B14-9861-398C8388A6D1}"/>
              </a:ext>
            </a:extLst>
          </p:cNvPr>
          <p:cNvSpPr>
            <a:spLocks noGrp="1"/>
          </p:cNvSpPr>
          <p:nvPr>
            <p:ph type="title"/>
          </p:nvPr>
        </p:nvSpPr>
        <p:spPr>
          <a:xfrm>
            <a:off x="1969803" y="808056"/>
            <a:ext cx="8608037" cy="1077229"/>
          </a:xfrm>
        </p:spPr>
        <p:txBody>
          <a:bodyPr>
            <a:normAutofit/>
          </a:bodyPr>
          <a:lstStyle/>
          <a:p>
            <a:pPr algn="l"/>
            <a:r>
              <a:rPr lang="es-CL" dirty="0"/>
              <a:t>Ejemplo Metro</a:t>
            </a:r>
          </a:p>
        </p:txBody>
      </p:sp>
      <p:sp>
        <p:nvSpPr>
          <p:cNvPr id="32" name="Content Placeholder 8">
            <a:extLst>
              <a:ext uri="{FF2B5EF4-FFF2-40B4-BE49-F238E27FC236}">
                <a16:creationId xmlns:a16="http://schemas.microsoft.com/office/drawing/2014/main" id="{F1B785FA-5985-A90D-CA82-C919AF22A16C}"/>
              </a:ext>
            </a:extLst>
          </p:cNvPr>
          <p:cNvSpPr>
            <a:spLocks noGrp="1"/>
          </p:cNvSpPr>
          <p:nvPr>
            <p:ph idx="1"/>
          </p:nvPr>
        </p:nvSpPr>
        <p:spPr>
          <a:xfrm>
            <a:off x="1975805" y="2052116"/>
            <a:ext cx="2658877" cy="3997828"/>
          </a:xfrm>
        </p:spPr>
        <p:txBody>
          <a:bodyPr>
            <a:normAutofit fontScale="92500"/>
          </a:bodyPr>
          <a:lstStyle/>
          <a:p>
            <a:r>
              <a:rPr lang="es-CL" sz="1400" dirty="0"/>
              <a:t>Este periódico gratuito, nació en Estocolmo y ahora está disponible en cientos de ciudades de todo el mundo, es un sorprendente ejemplo de este patrón. La genialidad de este periódico reside en la modificación que hizo del modelo de diario tradicional: en primer lugar, ofreció el periódico gratis, y, en segundo lugar, concentró su distribución en las zonas de paso con mucho tránsito y en las redes de transporte público.</a:t>
            </a:r>
            <a:endParaRPr lang="en-US" sz="1600" dirty="0"/>
          </a:p>
        </p:txBody>
      </p:sp>
      <p:pic>
        <p:nvPicPr>
          <p:cNvPr id="5" name="Marcador de contenido 4" descr="Escala de tiempo&#10;&#10;Descripción generada automáticamente">
            <a:extLst>
              <a:ext uri="{FF2B5EF4-FFF2-40B4-BE49-F238E27FC236}">
                <a16:creationId xmlns:a16="http://schemas.microsoft.com/office/drawing/2014/main" id="{C4F66703-03D7-4995-A659-30296760C816}"/>
              </a:ext>
            </a:extLst>
          </p:cNvPr>
          <p:cNvPicPr>
            <a:picLocks noChangeAspect="1"/>
          </p:cNvPicPr>
          <p:nvPr/>
        </p:nvPicPr>
        <p:blipFill>
          <a:blip r:embed="rId6"/>
          <a:stretch>
            <a:fillRect/>
          </a:stretch>
        </p:blipFill>
        <p:spPr>
          <a:xfrm>
            <a:off x="5432992" y="2704271"/>
            <a:ext cx="4818974" cy="2662483"/>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33" name="Rectangle 23">
            <a:extLst>
              <a:ext uri="{FF2B5EF4-FFF2-40B4-BE49-F238E27FC236}">
                <a16:creationId xmlns:a16="http://schemas.microsoft.com/office/drawing/2014/main" id="{D23B4D99-FEA8-489A-8436-A2F113BE1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402532"/>
      </p:ext>
    </p:extLst>
  </p:cSld>
  <p:clrMapOvr>
    <a:masterClrMapping/>
  </p:clrMapOvr>
  <p:extLst>
    <p:ext uri="{6950BFC3-D8DA-4A85-94F7-54DA5524770B}">
      <p188:commentRel xmlns:p188="http://schemas.microsoft.com/office/powerpoint/2018/8/main" r:id="rId2"/>
    </p:ext>
  </p:extLst>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38" name="Picture 9">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39" name="Picture 11">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40" name="Rectangle 13">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15">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Rectangle 17">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9">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TextBox 21">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45" name="Rectangle 23">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25">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47" name="Picture 27">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48" name="Rectangle 29">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31">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33">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69724B6-3C3C-4A2F-AE1B-9037454A2D57}"/>
              </a:ext>
            </a:extLst>
          </p:cNvPr>
          <p:cNvSpPr>
            <a:spLocks noGrp="1"/>
          </p:cNvSpPr>
          <p:nvPr>
            <p:ph type="title"/>
          </p:nvPr>
        </p:nvSpPr>
        <p:spPr>
          <a:xfrm>
            <a:off x="1378461" y="3347321"/>
            <a:ext cx="2668479" cy="2268559"/>
          </a:xfrm>
        </p:spPr>
        <p:txBody>
          <a:bodyPr vert="horz" lIns="91440" tIns="45720" rIns="91440" bIns="45720" rtlCol="0" anchor="t">
            <a:normAutofit/>
          </a:bodyPr>
          <a:lstStyle/>
          <a:p>
            <a:r>
              <a:rPr lang="en-US" sz="3200" dirty="0"/>
              <a:t>Publicidad </a:t>
            </a:r>
            <a:r>
              <a:rPr lang="en-US" sz="3200" dirty="0" err="1"/>
              <a:t>gratuita</a:t>
            </a:r>
            <a:endParaRPr lang="en-US" sz="3200" dirty="0"/>
          </a:p>
        </p:txBody>
      </p:sp>
      <p:pic>
        <p:nvPicPr>
          <p:cNvPr id="5" name="Marcador de contenido 4">
            <a:extLst>
              <a:ext uri="{FF2B5EF4-FFF2-40B4-BE49-F238E27FC236}">
                <a16:creationId xmlns:a16="http://schemas.microsoft.com/office/drawing/2014/main" id="{8D0E5D22-AFF4-4D11-87B4-AC009414209E}"/>
              </a:ext>
            </a:extLst>
          </p:cNvPr>
          <p:cNvPicPr>
            <a:picLocks noGrp="1" noChangeAspect="1"/>
          </p:cNvPicPr>
          <p:nvPr>
            <p:ph idx="1"/>
          </p:nvPr>
        </p:nvPicPr>
        <p:blipFill>
          <a:blip r:embed="rId5"/>
          <a:stretch>
            <a:fillRect/>
          </a:stretch>
        </p:blipFill>
        <p:spPr>
          <a:xfrm>
            <a:off x="4305305" y="638175"/>
            <a:ext cx="6969924" cy="5886449"/>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51" name="Rectangle 35">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0624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90B13E-6F30-482C-925A-276885987D92}"/>
              </a:ext>
            </a:extLst>
          </p:cNvPr>
          <p:cNvSpPr>
            <a:spLocks noGrp="1"/>
          </p:cNvSpPr>
          <p:nvPr>
            <p:ph type="title"/>
          </p:nvPr>
        </p:nvSpPr>
        <p:spPr/>
        <p:txBody>
          <a:bodyPr/>
          <a:lstStyle/>
          <a:p>
            <a:endParaRPr lang="es-CL" dirty="0"/>
          </a:p>
        </p:txBody>
      </p:sp>
      <p:sp>
        <p:nvSpPr>
          <p:cNvPr id="3" name="Marcador de contenido 2">
            <a:extLst>
              <a:ext uri="{FF2B5EF4-FFF2-40B4-BE49-F238E27FC236}">
                <a16:creationId xmlns:a16="http://schemas.microsoft.com/office/drawing/2014/main" id="{192E5E79-EDD2-40F4-B1C7-9BC6A9229D38}"/>
              </a:ext>
            </a:extLst>
          </p:cNvPr>
          <p:cNvSpPr>
            <a:spLocks noGrp="1"/>
          </p:cNvSpPr>
          <p:nvPr>
            <p:ph idx="1"/>
          </p:nvPr>
        </p:nvSpPr>
        <p:spPr/>
        <p:txBody>
          <a:bodyPr/>
          <a:lstStyle/>
          <a:p>
            <a:r>
              <a:rPr lang="es-CL" dirty="0"/>
              <a:t>Se describen cinco patrones a partir de conceptos importantes y se ha «traducido» al idioma del lienzo de modelo de negocio para permitir la comparación de conceptos, facilitar su comprensión y simplificar su aplicación. </a:t>
            </a:r>
          </a:p>
          <a:p>
            <a:r>
              <a:rPr lang="es-CL" dirty="0"/>
              <a:t>El objetivo de la definición y descripción de los patrones de modelo de negocio es reformular conceptos empresariales conocidos con un formato estandarizado (el lienzo de modelo de negocio) para que pueda ser utilizada de forma inmediata en el modelo de negocio.</a:t>
            </a:r>
          </a:p>
        </p:txBody>
      </p:sp>
    </p:spTree>
    <p:extLst>
      <p:ext uri="{BB962C8B-B14F-4D97-AF65-F5344CB8AC3E}">
        <p14:creationId xmlns:p14="http://schemas.microsoft.com/office/powerpoint/2010/main" val="40286273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D2181A-F58C-418F-9FBF-95AA99FE1EEB}"/>
              </a:ext>
            </a:extLst>
          </p:cNvPr>
          <p:cNvSpPr>
            <a:spLocks noGrp="1"/>
          </p:cNvSpPr>
          <p:nvPr>
            <p:ph type="title"/>
          </p:nvPr>
        </p:nvSpPr>
        <p:spPr/>
        <p:txBody>
          <a:bodyPr/>
          <a:lstStyle/>
          <a:p>
            <a:r>
              <a:rPr lang="es-CL" dirty="0"/>
              <a:t>Freemium</a:t>
            </a:r>
          </a:p>
        </p:txBody>
      </p:sp>
      <p:sp>
        <p:nvSpPr>
          <p:cNvPr id="3" name="Marcador de contenido 2">
            <a:extLst>
              <a:ext uri="{FF2B5EF4-FFF2-40B4-BE49-F238E27FC236}">
                <a16:creationId xmlns:a16="http://schemas.microsoft.com/office/drawing/2014/main" id="{FAEF6E90-EADA-4360-9810-ADAA22778BAA}"/>
              </a:ext>
            </a:extLst>
          </p:cNvPr>
          <p:cNvSpPr>
            <a:spLocks noGrp="1"/>
          </p:cNvSpPr>
          <p:nvPr>
            <p:ph idx="1"/>
          </p:nvPr>
        </p:nvSpPr>
        <p:spPr/>
        <p:txBody>
          <a:bodyPr>
            <a:normAutofit fontScale="92500" lnSpcReduction="20000"/>
          </a:bodyPr>
          <a:lstStyle/>
          <a:p>
            <a:r>
              <a:rPr lang="es-CL" dirty="0"/>
              <a:t>Se refiere a un modelo de negocio, basado principalmente en internet, que combina servicios básicos gratuitos con servicios premium de pago. </a:t>
            </a:r>
          </a:p>
          <a:p>
            <a:r>
              <a:rPr lang="es-CL" dirty="0"/>
              <a:t>El modelo </a:t>
            </a:r>
            <a:r>
              <a:rPr lang="es-CL" dirty="0" err="1"/>
              <a:t>freemium</a:t>
            </a:r>
            <a:r>
              <a:rPr lang="es-CL" dirty="0"/>
              <a:t> se caracteriza por contar con una amplia base de usuarios que disfrutan de una oferta gratuita sin condiciones. La mayoría de estos usuarios nunca se convierten en clientes de pago y lo habitual es que tan sólo un porcentaje inferior al 10 % de todos los usuarios se suscriba a los servicios premium de pago. </a:t>
            </a:r>
          </a:p>
          <a:p>
            <a:r>
              <a:rPr lang="es-CL" dirty="0"/>
              <a:t>Este pequeño porcentaje es el que subvenciona la oferta gratuita de la que disfrutan los demás usuarios. El modelo es viable porque el servicio gratuito que se presta a los usuarios tiene un coste muy bajo.</a:t>
            </a:r>
          </a:p>
        </p:txBody>
      </p:sp>
    </p:spTree>
    <p:extLst>
      <p:ext uri="{BB962C8B-B14F-4D97-AF65-F5344CB8AC3E}">
        <p14:creationId xmlns:p14="http://schemas.microsoft.com/office/powerpoint/2010/main" val="14313405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42" name="Picture 13">
            <a:extLst>
              <a:ext uri="{FF2B5EF4-FFF2-40B4-BE49-F238E27FC236}">
                <a16:creationId xmlns:a16="http://schemas.microsoft.com/office/drawing/2014/main" id="{2FA3880A-8D8F-466C-A4A1-F07BCDD371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50" name="Picture 15">
            <a:extLst>
              <a:ext uri="{FF2B5EF4-FFF2-40B4-BE49-F238E27FC236}">
                <a16:creationId xmlns:a16="http://schemas.microsoft.com/office/drawing/2014/main" id="{3C0A64CB-20A1-4508-B568-284EB04F78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51" name="Rectangle 17">
            <a:extLst>
              <a:ext uri="{FF2B5EF4-FFF2-40B4-BE49-F238E27FC236}">
                <a16:creationId xmlns:a16="http://schemas.microsoft.com/office/drawing/2014/main" id="{8DA14841-53A4-4935-BE65-C8373B8A6D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2" name="Rectangle 19">
            <a:extLst>
              <a:ext uri="{FF2B5EF4-FFF2-40B4-BE49-F238E27FC236}">
                <a16:creationId xmlns:a16="http://schemas.microsoft.com/office/drawing/2014/main" id="{9877C2CF-B2DD-41C8-8B5E-152673376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 name="Rectangle 21">
            <a:extLst>
              <a:ext uri="{FF2B5EF4-FFF2-40B4-BE49-F238E27FC236}">
                <a16:creationId xmlns:a16="http://schemas.microsoft.com/office/drawing/2014/main" id="{24923D72-7E69-464B-94C5-B2530008D0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 name="Rectangle 23">
            <a:extLst>
              <a:ext uri="{FF2B5EF4-FFF2-40B4-BE49-F238E27FC236}">
                <a16:creationId xmlns:a16="http://schemas.microsoft.com/office/drawing/2014/main" id="{A00CCC86-7A88-4DFF-A0D0-6604606A2A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 name="TextBox 25">
            <a:extLst>
              <a:ext uri="{FF2B5EF4-FFF2-40B4-BE49-F238E27FC236}">
                <a16:creationId xmlns:a16="http://schemas.microsoft.com/office/drawing/2014/main" id="{E1F8ABFD-155B-4386-AE33-6E13057CFC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56" name="Rectangle 27">
            <a:extLst>
              <a:ext uri="{FF2B5EF4-FFF2-40B4-BE49-F238E27FC236}">
                <a16:creationId xmlns:a16="http://schemas.microsoft.com/office/drawing/2014/main" id="{40C8693A-B687-4F5E-B86B-B4F11D523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29">
            <a:extLst>
              <a:ext uri="{FF2B5EF4-FFF2-40B4-BE49-F238E27FC236}">
                <a16:creationId xmlns:a16="http://schemas.microsoft.com/office/drawing/2014/main" id="{D51084F9-D042-49BE-9E1A-43E583B98FC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58" name="Picture 31">
            <a:extLst>
              <a:ext uri="{FF2B5EF4-FFF2-40B4-BE49-F238E27FC236}">
                <a16:creationId xmlns:a16="http://schemas.microsoft.com/office/drawing/2014/main" id="{EE65CA45-264D-4FD3-9249-3CB04EC97E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59" name="Rectangle 33">
            <a:extLst>
              <a:ext uri="{FF2B5EF4-FFF2-40B4-BE49-F238E27FC236}">
                <a16:creationId xmlns:a16="http://schemas.microsoft.com/office/drawing/2014/main" id="{E7B58214-716F-43B8-8272-85CE2B9AB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35">
            <a:extLst>
              <a:ext uri="{FF2B5EF4-FFF2-40B4-BE49-F238E27FC236}">
                <a16:creationId xmlns:a16="http://schemas.microsoft.com/office/drawing/2014/main" id="{2A5C070E-7DB1-4147-B6A8-D14B9C40E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37">
            <a:extLst>
              <a:ext uri="{FF2B5EF4-FFF2-40B4-BE49-F238E27FC236}">
                <a16:creationId xmlns:a16="http://schemas.microsoft.com/office/drawing/2014/main" id="{A31070C9-36CD-4B65-8159-324995821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41A4E37-59CC-460B-ABBF-00BE9894C793}"/>
              </a:ext>
            </a:extLst>
          </p:cNvPr>
          <p:cNvSpPr>
            <a:spLocks noGrp="1"/>
          </p:cNvSpPr>
          <p:nvPr>
            <p:ph type="title"/>
          </p:nvPr>
        </p:nvSpPr>
        <p:spPr>
          <a:xfrm>
            <a:off x="1969803" y="808056"/>
            <a:ext cx="8608037" cy="1077229"/>
          </a:xfrm>
        </p:spPr>
        <p:txBody>
          <a:bodyPr vert="horz" lIns="91440" tIns="45720" rIns="91440" bIns="45720" rtlCol="0" anchor="t">
            <a:normAutofit/>
          </a:bodyPr>
          <a:lstStyle/>
          <a:p>
            <a:pPr algn="l"/>
            <a:r>
              <a:rPr lang="en-US"/>
              <a:t>Ejemplo Skype</a:t>
            </a:r>
          </a:p>
        </p:txBody>
      </p:sp>
      <p:sp>
        <p:nvSpPr>
          <p:cNvPr id="9" name="Content Placeholder 8">
            <a:extLst>
              <a:ext uri="{FF2B5EF4-FFF2-40B4-BE49-F238E27FC236}">
                <a16:creationId xmlns:a16="http://schemas.microsoft.com/office/drawing/2014/main" id="{81FA246D-635C-C3E9-019E-CB1F40B41A67}"/>
              </a:ext>
            </a:extLst>
          </p:cNvPr>
          <p:cNvSpPr>
            <a:spLocks noGrp="1"/>
          </p:cNvSpPr>
          <p:nvPr>
            <p:ph sz="half" idx="1"/>
          </p:nvPr>
        </p:nvSpPr>
        <p:spPr>
          <a:xfrm>
            <a:off x="1975805" y="2052116"/>
            <a:ext cx="2908167" cy="3997828"/>
          </a:xfrm>
        </p:spPr>
        <p:txBody>
          <a:bodyPr vert="horz" lIns="91440" tIns="45720" rIns="91440" bIns="45720" rtlCol="0" anchor="ctr">
            <a:normAutofit/>
          </a:bodyPr>
          <a:lstStyle/>
          <a:p>
            <a:pPr>
              <a:lnSpc>
                <a:spcPct val="110000"/>
              </a:lnSpc>
            </a:pPr>
            <a:r>
              <a:rPr lang="en-US" sz="1100" dirty="0"/>
              <a:t>Skype </a:t>
            </a:r>
            <a:r>
              <a:rPr lang="en-US" sz="1100" dirty="0" err="1"/>
              <a:t>desarrolló</a:t>
            </a:r>
            <a:r>
              <a:rPr lang="en-US" sz="1100" dirty="0"/>
              <a:t> un software con </a:t>
            </a:r>
            <a:r>
              <a:rPr lang="en-US" sz="1100" dirty="0" err="1"/>
              <a:t>este</a:t>
            </a:r>
            <a:r>
              <a:rPr lang="en-US" sz="1100" dirty="0"/>
              <a:t> </a:t>
            </a:r>
            <a:r>
              <a:rPr lang="en-US" sz="1100" dirty="0" err="1"/>
              <a:t>nombre</a:t>
            </a:r>
            <a:r>
              <a:rPr lang="en-US" sz="1100" dirty="0"/>
              <a:t> que, </a:t>
            </a:r>
            <a:r>
              <a:rPr lang="en-US" sz="1100" dirty="0" err="1"/>
              <a:t>una</a:t>
            </a:r>
            <a:r>
              <a:rPr lang="en-US" sz="1100" dirty="0"/>
              <a:t> </a:t>
            </a:r>
            <a:r>
              <a:rPr lang="en-US" sz="1100" dirty="0" err="1"/>
              <a:t>vez</a:t>
            </a:r>
            <a:r>
              <a:rPr lang="en-US" sz="1100" dirty="0"/>
              <a:t> </a:t>
            </a:r>
            <a:r>
              <a:rPr lang="en-US" sz="1100" dirty="0" err="1"/>
              <a:t>instalado</a:t>
            </a:r>
            <a:r>
              <a:rPr lang="en-US" sz="1100" dirty="0"/>
              <a:t> </a:t>
            </a:r>
            <a:r>
              <a:rPr lang="en-US" sz="1100" dirty="0" err="1"/>
              <a:t>en</a:t>
            </a:r>
            <a:r>
              <a:rPr lang="en-US" sz="1100" dirty="0"/>
              <a:t> un </a:t>
            </a:r>
            <a:r>
              <a:rPr lang="en-US" sz="1100" dirty="0" err="1"/>
              <a:t>ordenador</a:t>
            </a:r>
            <a:r>
              <a:rPr lang="en-US" sz="1100" dirty="0"/>
              <a:t> o </a:t>
            </a:r>
            <a:r>
              <a:rPr lang="en-US" sz="1100" dirty="0" err="1"/>
              <a:t>teléfono</a:t>
            </a:r>
            <a:r>
              <a:rPr lang="en-US" sz="1100" dirty="0"/>
              <a:t> </a:t>
            </a:r>
            <a:r>
              <a:rPr lang="en-US" sz="1100" dirty="0" err="1"/>
              <a:t>inteligente</a:t>
            </a:r>
            <a:r>
              <a:rPr lang="en-US" sz="1100" dirty="0"/>
              <a:t>, </a:t>
            </a:r>
            <a:r>
              <a:rPr lang="en-US" sz="1100" dirty="0" err="1"/>
              <a:t>permite</a:t>
            </a:r>
            <a:r>
              <a:rPr lang="en-US" sz="1100" dirty="0"/>
              <a:t> a </a:t>
            </a:r>
            <a:r>
              <a:rPr lang="en-US" sz="1100" dirty="0" err="1"/>
              <a:t>los</a:t>
            </a:r>
            <a:r>
              <a:rPr lang="en-US" sz="1100" dirty="0"/>
              <a:t> </a:t>
            </a:r>
            <a:r>
              <a:rPr lang="en-US" sz="1100" dirty="0" err="1"/>
              <a:t>usuarios</a:t>
            </a:r>
            <a:r>
              <a:rPr lang="en-US" sz="1100" dirty="0"/>
              <a:t> </a:t>
            </a:r>
            <a:r>
              <a:rPr lang="en-US" sz="1100" dirty="0" err="1"/>
              <a:t>hacer</a:t>
            </a:r>
            <a:r>
              <a:rPr lang="en-US" sz="1100" dirty="0"/>
              <a:t> </a:t>
            </a:r>
            <a:r>
              <a:rPr lang="en-US" sz="1100" dirty="0" err="1"/>
              <a:t>llamadas</a:t>
            </a:r>
            <a:r>
              <a:rPr lang="en-US" sz="1100" dirty="0"/>
              <a:t> de un </a:t>
            </a:r>
            <a:r>
              <a:rPr lang="en-US" sz="1100" dirty="0" err="1"/>
              <a:t>dispositivo</a:t>
            </a:r>
            <a:r>
              <a:rPr lang="en-US" sz="1100" dirty="0"/>
              <a:t> a </a:t>
            </a:r>
            <a:r>
              <a:rPr lang="en-US" sz="1100" dirty="0" err="1"/>
              <a:t>otro</a:t>
            </a:r>
            <a:r>
              <a:rPr lang="en-US" sz="1100" dirty="0"/>
              <a:t> sin </a:t>
            </a:r>
            <a:r>
              <a:rPr lang="en-US" sz="1100" dirty="0" err="1"/>
              <a:t>coste</a:t>
            </a:r>
            <a:r>
              <a:rPr lang="en-US" sz="1100" dirty="0"/>
              <a:t> </a:t>
            </a:r>
            <a:r>
              <a:rPr lang="en-US" sz="1100" dirty="0" err="1"/>
              <a:t>alguno</a:t>
            </a:r>
            <a:r>
              <a:rPr lang="en-US" sz="1100" dirty="0"/>
              <a:t>. Este </a:t>
            </a:r>
            <a:r>
              <a:rPr lang="en-US" sz="1100" dirty="0" err="1"/>
              <a:t>servicio</a:t>
            </a:r>
            <a:r>
              <a:rPr lang="en-US" sz="1100" dirty="0"/>
              <a:t> es </a:t>
            </a:r>
            <a:r>
              <a:rPr lang="en-US" sz="1100" dirty="0" err="1"/>
              <a:t>posible</a:t>
            </a:r>
            <a:r>
              <a:rPr lang="en-US" sz="1100" dirty="0"/>
              <a:t> gracias a </a:t>
            </a:r>
            <a:r>
              <a:rPr lang="en-US" sz="1100" dirty="0" err="1"/>
              <a:t>una</a:t>
            </a:r>
            <a:r>
              <a:rPr lang="en-US" sz="1100" dirty="0"/>
              <a:t> </a:t>
            </a:r>
            <a:r>
              <a:rPr lang="en-US" sz="1100" dirty="0" err="1"/>
              <a:t>estructura</a:t>
            </a:r>
            <a:r>
              <a:rPr lang="en-US" sz="1100" dirty="0"/>
              <a:t> de </a:t>
            </a:r>
            <a:r>
              <a:rPr lang="en-US" sz="1100" dirty="0" err="1"/>
              <a:t>costes</a:t>
            </a:r>
            <a:r>
              <a:rPr lang="en-US" sz="1100" dirty="0"/>
              <a:t> </a:t>
            </a:r>
            <a:r>
              <a:rPr lang="en-US" sz="1100" dirty="0" err="1"/>
              <a:t>totalmente</a:t>
            </a:r>
            <a:r>
              <a:rPr lang="en-US" sz="1100" dirty="0"/>
              <a:t> </a:t>
            </a:r>
            <a:r>
              <a:rPr lang="en-US" sz="1100" dirty="0" err="1"/>
              <a:t>diferente</a:t>
            </a:r>
            <a:r>
              <a:rPr lang="en-US" sz="1100" dirty="0"/>
              <a:t> a la de un </a:t>
            </a:r>
            <a:r>
              <a:rPr lang="en-US" sz="1100" dirty="0" err="1"/>
              <a:t>operador</a:t>
            </a:r>
            <a:r>
              <a:rPr lang="en-US" sz="1100" dirty="0"/>
              <a:t> de </a:t>
            </a:r>
            <a:r>
              <a:rPr lang="en-US" sz="1100" dirty="0" err="1"/>
              <a:t>telecomunicaciones</a:t>
            </a:r>
            <a:r>
              <a:rPr lang="en-US" sz="1100" dirty="0"/>
              <a:t>. Las </a:t>
            </a:r>
            <a:r>
              <a:rPr lang="en-US" sz="1100" dirty="0" err="1"/>
              <a:t>llamadas</a:t>
            </a:r>
            <a:r>
              <a:rPr lang="en-US" sz="1100" dirty="0"/>
              <a:t> </a:t>
            </a:r>
            <a:r>
              <a:rPr lang="en-US" sz="1100" dirty="0" err="1"/>
              <a:t>gratuitas</a:t>
            </a:r>
            <a:r>
              <a:rPr lang="en-US" sz="1100" dirty="0"/>
              <a:t> se </a:t>
            </a:r>
            <a:r>
              <a:rPr lang="en-US" sz="1100" dirty="0" err="1"/>
              <a:t>realizan</a:t>
            </a:r>
            <a:r>
              <a:rPr lang="en-US" sz="1100" dirty="0"/>
              <a:t> a </a:t>
            </a:r>
            <a:r>
              <a:rPr lang="en-US" sz="1100" dirty="0" err="1"/>
              <a:t>través</a:t>
            </a:r>
            <a:r>
              <a:rPr lang="en-US" sz="1100" dirty="0"/>
              <a:t> de internet, con </a:t>
            </a:r>
            <a:r>
              <a:rPr lang="en-US" sz="1100" dirty="0" err="1"/>
              <a:t>una</a:t>
            </a:r>
            <a:r>
              <a:rPr lang="en-US" sz="1100" dirty="0"/>
              <a:t> </a:t>
            </a:r>
            <a:r>
              <a:rPr lang="en-US" sz="1100" dirty="0" err="1"/>
              <a:t>tecnología</a:t>
            </a:r>
            <a:r>
              <a:rPr lang="en-US" sz="1100" dirty="0"/>
              <a:t> P2P que </a:t>
            </a:r>
            <a:r>
              <a:rPr lang="en-US" sz="1100" dirty="0" err="1"/>
              <a:t>utiliza</a:t>
            </a:r>
            <a:r>
              <a:rPr lang="en-US" sz="1100" dirty="0"/>
              <a:t> </a:t>
            </a:r>
            <a:r>
              <a:rPr lang="en-US" sz="1100" dirty="0" err="1"/>
              <a:t>el</a:t>
            </a:r>
            <a:r>
              <a:rPr lang="en-US" sz="1100" dirty="0"/>
              <a:t> hardware del </a:t>
            </a:r>
            <a:r>
              <a:rPr lang="en-US" sz="1100" dirty="0" err="1"/>
              <a:t>usuario</a:t>
            </a:r>
            <a:r>
              <a:rPr lang="en-US" sz="1100" dirty="0"/>
              <a:t> e internet </a:t>
            </a:r>
            <a:r>
              <a:rPr lang="en-US" sz="1100" dirty="0" err="1"/>
              <a:t>como</a:t>
            </a:r>
            <a:r>
              <a:rPr lang="en-US" sz="1100" dirty="0"/>
              <a:t> </a:t>
            </a:r>
            <a:r>
              <a:rPr lang="en-US" sz="1100" dirty="0" err="1"/>
              <a:t>infraestructura</a:t>
            </a:r>
            <a:r>
              <a:rPr lang="en-US" sz="1100" dirty="0"/>
              <a:t> de </a:t>
            </a:r>
            <a:r>
              <a:rPr lang="en-US" sz="1100" dirty="0" err="1"/>
              <a:t>comunicaciones</a:t>
            </a:r>
            <a:r>
              <a:rPr lang="en-US" sz="1100" dirty="0"/>
              <a:t>. De </a:t>
            </a:r>
            <a:r>
              <a:rPr lang="en-US" sz="1100" dirty="0" err="1"/>
              <a:t>este</a:t>
            </a:r>
            <a:r>
              <a:rPr lang="en-US" sz="1100" dirty="0"/>
              <a:t> modo, Skype no </a:t>
            </a:r>
            <a:r>
              <a:rPr lang="en-US" sz="1100" dirty="0" err="1"/>
              <a:t>tiene</a:t>
            </a:r>
            <a:r>
              <a:rPr lang="en-US" sz="1100" dirty="0"/>
              <a:t> que </a:t>
            </a:r>
            <a:r>
              <a:rPr lang="en-US" sz="1100" dirty="0" err="1"/>
              <a:t>gestionar</a:t>
            </a:r>
            <a:r>
              <a:rPr lang="en-US" sz="1100" dirty="0"/>
              <a:t> </a:t>
            </a:r>
            <a:r>
              <a:rPr lang="en-US" sz="1100" dirty="0" err="1"/>
              <a:t>su</a:t>
            </a:r>
            <a:r>
              <a:rPr lang="en-US" sz="1100" dirty="0"/>
              <a:t> red </a:t>
            </a:r>
            <a:r>
              <a:rPr lang="en-US" sz="1100" dirty="0" err="1"/>
              <a:t>como</a:t>
            </a:r>
            <a:r>
              <a:rPr lang="en-US" sz="1100" dirty="0"/>
              <a:t> </a:t>
            </a:r>
            <a:r>
              <a:rPr lang="en-US" sz="1100" dirty="0" err="1"/>
              <a:t>una</a:t>
            </a:r>
            <a:r>
              <a:rPr lang="en-US" sz="1100" dirty="0"/>
              <a:t> </a:t>
            </a:r>
            <a:r>
              <a:rPr lang="en-US" sz="1100" dirty="0" err="1"/>
              <a:t>empresa</a:t>
            </a:r>
            <a:r>
              <a:rPr lang="en-US" sz="1100" dirty="0"/>
              <a:t> de </a:t>
            </a:r>
            <a:r>
              <a:rPr lang="en-US" sz="1100" dirty="0" err="1"/>
              <a:t>telecomunicaciones</a:t>
            </a:r>
            <a:r>
              <a:rPr lang="en-US" sz="1100" dirty="0"/>
              <a:t> y </a:t>
            </a:r>
            <a:r>
              <a:rPr lang="en-US" sz="1100" dirty="0" err="1"/>
              <a:t>los</a:t>
            </a:r>
            <a:r>
              <a:rPr lang="en-US" sz="1100" dirty="0"/>
              <a:t> </a:t>
            </a:r>
            <a:r>
              <a:rPr lang="en-US" sz="1100" dirty="0" err="1"/>
              <a:t>gastos</a:t>
            </a:r>
            <a:r>
              <a:rPr lang="en-US" sz="1100" dirty="0"/>
              <a:t> </a:t>
            </a:r>
            <a:r>
              <a:rPr lang="en-US" sz="1100" dirty="0" err="1"/>
              <a:t>en</a:t>
            </a:r>
            <a:r>
              <a:rPr lang="en-US" sz="1100" dirty="0"/>
              <a:t> </a:t>
            </a:r>
            <a:r>
              <a:rPr lang="en-US" sz="1100" dirty="0" err="1"/>
              <a:t>los</a:t>
            </a:r>
            <a:r>
              <a:rPr lang="en-US" sz="1100" dirty="0"/>
              <a:t> que </a:t>
            </a:r>
            <a:r>
              <a:rPr lang="en-US" sz="1100" dirty="0" err="1"/>
              <a:t>incurre</a:t>
            </a:r>
            <a:r>
              <a:rPr lang="en-US" sz="1100" dirty="0"/>
              <a:t> para </a:t>
            </a:r>
            <a:r>
              <a:rPr lang="en-US" sz="1100" dirty="0" err="1"/>
              <a:t>dar</a:t>
            </a:r>
            <a:r>
              <a:rPr lang="en-US" sz="1100" dirty="0"/>
              <a:t> </a:t>
            </a:r>
            <a:r>
              <a:rPr lang="en-US" sz="1100" dirty="0" err="1"/>
              <a:t>soporte</a:t>
            </a:r>
            <a:r>
              <a:rPr lang="en-US" sz="1100" dirty="0"/>
              <a:t> a </a:t>
            </a:r>
            <a:r>
              <a:rPr lang="en-US" sz="1100" dirty="0" err="1"/>
              <a:t>usuarios</a:t>
            </a:r>
            <a:r>
              <a:rPr lang="en-US" sz="1100" dirty="0"/>
              <a:t> </a:t>
            </a:r>
            <a:r>
              <a:rPr lang="en-US" sz="1100" dirty="0" err="1"/>
              <a:t>adicionales</a:t>
            </a:r>
            <a:r>
              <a:rPr lang="en-US" sz="1100" dirty="0"/>
              <a:t> son </a:t>
            </a:r>
            <a:r>
              <a:rPr lang="en-US" sz="1100" dirty="0" err="1"/>
              <a:t>mínimos</a:t>
            </a:r>
            <a:endParaRPr lang="en-US" sz="1100" dirty="0"/>
          </a:p>
        </p:txBody>
      </p:sp>
      <p:pic>
        <p:nvPicPr>
          <p:cNvPr id="8" name="Marcador de contenido 7">
            <a:extLst>
              <a:ext uri="{FF2B5EF4-FFF2-40B4-BE49-F238E27FC236}">
                <a16:creationId xmlns:a16="http://schemas.microsoft.com/office/drawing/2014/main" id="{062E70E7-DE8E-4A3C-A3E6-774ABDAE3394}"/>
              </a:ext>
            </a:extLst>
          </p:cNvPr>
          <p:cNvPicPr>
            <a:picLocks noGrp="1" noChangeAspect="1"/>
          </p:cNvPicPr>
          <p:nvPr>
            <p:ph sz="half" idx="2"/>
          </p:nvPr>
        </p:nvPicPr>
        <p:blipFill rotWithShape="1">
          <a:blip r:embed="rId5"/>
          <a:srcRect l="20143" r="2362"/>
          <a:stretch/>
        </p:blipFill>
        <p:spPr>
          <a:xfrm>
            <a:off x="5432992" y="2348779"/>
            <a:ext cx="4818974" cy="3373468"/>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62" name="Rectangle 39">
            <a:extLst>
              <a:ext uri="{FF2B5EF4-FFF2-40B4-BE49-F238E27FC236}">
                <a16:creationId xmlns:a16="http://schemas.microsoft.com/office/drawing/2014/main" id="{89C35FB2-5194-4BE0-92D0-464E2B7116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21854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4" name="Picture 13">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6" name="Rectangle 15">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TextBox 23">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26" name="Rectangle 25">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30" name="Picture 29">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32" name="Rectangle 31">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EFEAF06-663A-4E7F-B357-BD639CE7E02A}"/>
              </a:ext>
            </a:extLst>
          </p:cNvPr>
          <p:cNvSpPr>
            <a:spLocks noGrp="1"/>
          </p:cNvSpPr>
          <p:nvPr>
            <p:ph type="title"/>
          </p:nvPr>
        </p:nvSpPr>
        <p:spPr>
          <a:xfrm>
            <a:off x="980101" y="3426282"/>
            <a:ext cx="2668479" cy="2268559"/>
          </a:xfrm>
        </p:spPr>
        <p:txBody>
          <a:bodyPr vert="horz" lIns="91440" tIns="45720" rIns="91440" bIns="45720" rtlCol="0" anchor="t">
            <a:normAutofit/>
          </a:bodyPr>
          <a:lstStyle/>
          <a:p>
            <a:r>
              <a:rPr lang="en-US" sz="3200" dirty="0"/>
              <a:t>Patron Freemium</a:t>
            </a:r>
          </a:p>
        </p:txBody>
      </p:sp>
      <p:pic>
        <p:nvPicPr>
          <p:cNvPr id="7" name="Marcador de contenido 6">
            <a:extLst>
              <a:ext uri="{FF2B5EF4-FFF2-40B4-BE49-F238E27FC236}">
                <a16:creationId xmlns:a16="http://schemas.microsoft.com/office/drawing/2014/main" id="{9B659AE7-8D53-4A4B-A647-EF0E0D98C0A7}"/>
              </a:ext>
            </a:extLst>
          </p:cNvPr>
          <p:cNvPicPr>
            <a:picLocks noGrp="1" noChangeAspect="1"/>
          </p:cNvPicPr>
          <p:nvPr>
            <p:ph idx="1"/>
          </p:nvPr>
        </p:nvPicPr>
        <p:blipFill>
          <a:blip r:embed="rId5"/>
          <a:stretch>
            <a:fillRect/>
          </a:stretch>
        </p:blipFill>
        <p:spPr>
          <a:xfrm>
            <a:off x="4119411" y="876301"/>
            <a:ext cx="7490999" cy="5393518"/>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38" name="Rectangle 37">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39853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A8B361-99B9-4815-9140-E13E4A31F25A}"/>
              </a:ext>
            </a:extLst>
          </p:cNvPr>
          <p:cNvSpPr>
            <a:spLocks noGrp="1"/>
          </p:cNvSpPr>
          <p:nvPr>
            <p:ph type="title"/>
          </p:nvPr>
        </p:nvSpPr>
        <p:spPr/>
        <p:txBody>
          <a:bodyPr/>
          <a:lstStyle/>
          <a:p>
            <a:r>
              <a:rPr lang="es-CL" dirty="0"/>
              <a:t>Cebo y anzuelo</a:t>
            </a:r>
          </a:p>
        </p:txBody>
      </p:sp>
      <p:sp>
        <p:nvSpPr>
          <p:cNvPr id="3" name="Marcador de contenido 2">
            <a:extLst>
              <a:ext uri="{FF2B5EF4-FFF2-40B4-BE49-F238E27FC236}">
                <a16:creationId xmlns:a16="http://schemas.microsoft.com/office/drawing/2014/main" id="{72CF9E89-DF81-4D13-AC3F-A63C89697AE3}"/>
              </a:ext>
            </a:extLst>
          </p:cNvPr>
          <p:cNvSpPr>
            <a:spLocks noGrp="1"/>
          </p:cNvSpPr>
          <p:nvPr>
            <p:ph idx="1"/>
          </p:nvPr>
        </p:nvSpPr>
        <p:spPr/>
        <p:txBody>
          <a:bodyPr>
            <a:normAutofit fontScale="85000" lnSpcReduction="10000"/>
          </a:bodyPr>
          <a:lstStyle/>
          <a:p>
            <a:r>
              <a:rPr lang="es-CL" dirty="0"/>
              <a:t>Hace referencia a un patrón de modelo de negocio en el que una oferta inicial atractiva, económica o gratuita fomenta la compra repetida de productos o servicios relacionados en el futuro. Este patrón también se conoce como modelo de «reclamo publicitario» (</a:t>
            </a:r>
            <a:r>
              <a:rPr lang="es-CL" dirty="0" err="1"/>
              <a:t>loss</a:t>
            </a:r>
            <a:r>
              <a:rPr lang="es-CL" dirty="0"/>
              <a:t> leader) o de «cuchilla y hoja de afeitar» (</a:t>
            </a:r>
            <a:r>
              <a:rPr lang="es-CL" dirty="0" err="1"/>
              <a:t>razor</a:t>
            </a:r>
            <a:r>
              <a:rPr lang="es-CL" dirty="0"/>
              <a:t> and </a:t>
            </a:r>
            <a:r>
              <a:rPr lang="es-CL" dirty="0" err="1"/>
              <a:t>blades</a:t>
            </a:r>
            <a:r>
              <a:rPr lang="es-CL" dirty="0"/>
              <a:t>).</a:t>
            </a:r>
          </a:p>
          <a:p>
            <a:r>
              <a:rPr lang="es-CL" dirty="0"/>
              <a:t>El modelo del reclamo publicitario se refiere a una oferta inicial subvencionada, en la que incluso se pierde dinero, cuyo objetivo es generar beneficios con las compras relacionadas posteriores. La cuchilla y la hoja de afeitar es un modelo de negocio que hizo famoso el empresario americano King C. Gillette, inventor de la cuchilla de afeitar desechable. Gillette utilizó el patrón del cebo y el anzuelo para describir la idea general de atraer a los clientes con una oferta inicial para ganar dinero con las ventas posteriores. </a:t>
            </a:r>
          </a:p>
        </p:txBody>
      </p:sp>
    </p:spTree>
    <p:extLst>
      <p:ext uri="{BB962C8B-B14F-4D97-AF65-F5344CB8AC3E}">
        <p14:creationId xmlns:p14="http://schemas.microsoft.com/office/powerpoint/2010/main" val="28114148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44" name="Rectangle 11">
            <a:extLst>
              <a:ext uri="{FF2B5EF4-FFF2-40B4-BE49-F238E27FC236}">
                <a16:creationId xmlns:a16="http://schemas.microsoft.com/office/drawing/2014/main" id="{40C8693A-B687-4F5E-B86B-B4F11D523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13">
            <a:extLst>
              <a:ext uri="{FF2B5EF4-FFF2-40B4-BE49-F238E27FC236}">
                <a16:creationId xmlns:a16="http://schemas.microsoft.com/office/drawing/2014/main" id="{D51084F9-D042-49BE-9E1A-43E583B98FC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46" name="Picture 15">
            <a:extLst>
              <a:ext uri="{FF2B5EF4-FFF2-40B4-BE49-F238E27FC236}">
                <a16:creationId xmlns:a16="http://schemas.microsoft.com/office/drawing/2014/main" id="{EE65CA45-264D-4FD3-9249-3CB04EC97E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47" name="Rectangle 17">
            <a:extLst>
              <a:ext uri="{FF2B5EF4-FFF2-40B4-BE49-F238E27FC236}">
                <a16:creationId xmlns:a16="http://schemas.microsoft.com/office/drawing/2014/main" id="{E7B58214-716F-43B8-8272-85CE2B9AB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19">
            <a:extLst>
              <a:ext uri="{FF2B5EF4-FFF2-40B4-BE49-F238E27FC236}">
                <a16:creationId xmlns:a16="http://schemas.microsoft.com/office/drawing/2014/main" id="{2A5C070E-7DB1-4147-B6A8-D14B9C40E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21">
            <a:extLst>
              <a:ext uri="{FF2B5EF4-FFF2-40B4-BE49-F238E27FC236}">
                <a16:creationId xmlns:a16="http://schemas.microsoft.com/office/drawing/2014/main" id="{A31070C9-36CD-4B65-8159-324995821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BCD8B77-CCB5-441D-94F3-1E53AD8480B3}"/>
              </a:ext>
            </a:extLst>
          </p:cNvPr>
          <p:cNvSpPr>
            <a:spLocks noGrp="1"/>
          </p:cNvSpPr>
          <p:nvPr>
            <p:ph type="title"/>
          </p:nvPr>
        </p:nvSpPr>
        <p:spPr>
          <a:xfrm>
            <a:off x="1969803" y="808056"/>
            <a:ext cx="8608037" cy="1077229"/>
          </a:xfrm>
        </p:spPr>
        <p:txBody>
          <a:bodyPr>
            <a:normAutofit/>
          </a:bodyPr>
          <a:lstStyle/>
          <a:p>
            <a:pPr algn="l"/>
            <a:r>
              <a:rPr lang="es-CL"/>
              <a:t>Ejemplo compañías de telefonos</a:t>
            </a:r>
          </a:p>
        </p:txBody>
      </p:sp>
      <p:sp>
        <p:nvSpPr>
          <p:cNvPr id="50" name="Content Placeholder 8">
            <a:extLst>
              <a:ext uri="{FF2B5EF4-FFF2-40B4-BE49-F238E27FC236}">
                <a16:creationId xmlns:a16="http://schemas.microsoft.com/office/drawing/2014/main" id="{CA227A41-6386-FA46-2AB8-4952951744C8}"/>
              </a:ext>
            </a:extLst>
          </p:cNvPr>
          <p:cNvSpPr>
            <a:spLocks noGrp="1"/>
          </p:cNvSpPr>
          <p:nvPr>
            <p:ph idx="1"/>
          </p:nvPr>
        </p:nvSpPr>
        <p:spPr>
          <a:xfrm>
            <a:off x="1975805" y="2052116"/>
            <a:ext cx="2908167" cy="3997828"/>
          </a:xfrm>
        </p:spPr>
        <p:txBody>
          <a:bodyPr>
            <a:normAutofit lnSpcReduction="10000"/>
          </a:bodyPr>
          <a:lstStyle/>
          <a:p>
            <a:r>
              <a:rPr lang="es-CL" sz="1400" dirty="0"/>
              <a:t>El sector de la telefonía móvil es un buen ejemplo de patrón del cebo y el anzuelo basado en una oferta gratuita. Ahora es habitual que los operadores de redes móviles ofrezcan teléfonos gratuitos. Al principio, los operadores pierden dinero, pero lo recuperan rápidamente con las cuotas de servicio mensuales. Los operadores proporcionan una satisfacción instantánea con una oferta gratuita que después genera ingresos recurrentes.</a:t>
            </a:r>
            <a:endParaRPr lang="en-US" sz="1600" dirty="0"/>
          </a:p>
        </p:txBody>
      </p:sp>
      <p:pic>
        <p:nvPicPr>
          <p:cNvPr id="5" name="Marcador de contenido 4" descr="Diagrama&#10;&#10;Descripción generada automáticamente">
            <a:extLst>
              <a:ext uri="{FF2B5EF4-FFF2-40B4-BE49-F238E27FC236}">
                <a16:creationId xmlns:a16="http://schemas.microsoft.com/office/drawing/2014/main" id="{20B0AF06-4A06-4A78-BF4D-92C8DBF11F2C}"/>
              </a:ext>
            </a:extLst>
          </p:cNvPr>
          <p:cNvPicPr>
            <a:picLocks noChangeAspect="1"/>
          </p:cNvPicPr>
          <p:nvPr/>
        </p:nvPicPr>
        <p:blipFill rotWithShape="1">
          <a:blip r:embed="rId5"/>
          <a:srcRect l="19268" r="2165"/>
          <a:stretch/>
        </p:blipFill>
        <p:spPr>
          <a:xfrm>
            <a:off x="5432992" y="2348779"/>
            <a:ext cx="4818974" cy="3373468"/>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51" name="Rectangle 23">
            <a:extLst>
              <a:ext uri="{FF2B5EF4-FFF2-40B4-BE49-F238E27FC236}">
                <a16:creationId xmlns:a16="http://schemas.microsoft.com/office/drawing/2014/main" id="{89C35FB2-5194-4BE0-92D0-464E2B7116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0768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38" name="Picture 9">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39" name="Picture 11">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40" name="Rectangle 13">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15">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Rectangle 17">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9">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TextBox 21">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45" name="Rectangle 23">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25">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47" name="Picture 27">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48" name="Rectangle 29">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31">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33">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1C54303-D828-4BD5-8990-06359131E985}"/>
              </a:ext>
            </a:extLst>
          </p:cNvPr>
          <p:cNvSpPr>
            <a:spLocks noGrp="1"/>
          </p:cNvSpPr>
          <p:nvPr>
            <p:ph type="title"/>
          </p:nvPr>
        </p:nvSpPr>
        <p:spPr>
          <a:xfrm>
            <a:off x="676318" y="3426282"/>
            <a:ext cx="2668479" cy="2268559"/>
          </a:xfrm>
        </p:spPr>
        <p:txBody>
          <a:bodyPr vert="horz" lIns="91440" tIns="45720" rIns="91440" bIns="45720" rtlCol="0" anchor="t">
            <a:normAutofit/>
          </a:bodyPr>
          <a:lstStyle/>
          <a:p>
            <a:r>
              <a:rPr lang="en-US" sz="3200" dirty="0" err="1"/>
              <a:t>Patrón</a:t>
            </a:r>
            <a:r>
              <a:rPr lang="en-US" sz="3200" dirty="0"/>
              <a:t> </a:t>
            </a:r>
            <a:r>
              <a:rPr lang="en-US" sz="3200" dirty="0" err="1"/>
              <a:t>cebo</a:t>
            </a:r>
            <a:r>
              <a:rPr lang="en-US" sz="3200" dirty="0"/>
              <a:t> y </a:t>
            </a:r>
            <a:r>
              <a:rPr lang="en-US" sz="3200" dirty="0" err="1"/>
              <a:t>anzuelo</a:t>
            </a:r>
            <a:endParaRPr lang="en-US" sz="3200" dirty="0"/>
          </a:p>
        </p:txBody>
      </p:sp>
      <p:pic>
        <p:nvPicPr>
          <p:cNvPr id="5" name="Marcador de contenido 4">
            <a:extLst>
              <a:ext uri="{FF2B5EF4-FFF2-40B4-BE49-F238E27FC236}">
                <a16:creationId xmlns:a16="http://schemas.microsoft.com/office/drawing/2014/main" id="{1FF60B8B-F755-4530-B7FE-21F7ADC74C0F}"/>
              </a:ext>
            </a:extLst>
          </p:cNvPr>
          <p:cNvPicPr>
            <a:picLocks noGrp="1" noChangeAspect="1"/>
          </p:cNvPicPr>
          <p:nvPr>
            <p:ph idx="1"/>
          </p:nvPr>
        </p:nvPicPr>
        <p:blipFill>
          <a:blip r:embed="rId5"/>
          <a:stretch>
            <a:fillRect/>
          </a:stretch>
        </p:blipFill>
        <p:spPr>
          <a:xfrm>
            <a:off x="3801978" y="971287"/>
            <a:ext cx="7782985" cy="5506460"/>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51" name="Rectangle 35">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90443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F21E8D-FF93-4BCA-B9C3-07C5E6F34914}"/>
              </a:ext>
            </a:extLst>
          </p:cNvPr>
          <p:cNvSpPr>
            <a:spLocks noGrp="1"/>
          </p:cNvSpPr>
          <p:nvPr>
            <p:ph type="title"/>
          </p:nvPr>
        </p:nvSpPr>
        <p:spPr/>
        <p:txBody>
          <a:bodyPr/>
          <a:lstStyle/>
          <a:p>
            <a:r>
              <a:rPr lang="es-CL" dirty="0"/>
              <a:t>Actividad</a:t>
            </a:r>
          </a:p>
        </p:txBody>
      </p:sp>
      <p:sp>
        <p:nvSpPr>
          <p:cNvPr id="3" name="Marcador de contenido 2">
            <a:extLst>
              <a:ext uri="{FF2B5EF4-FFF2-40B4-BE49-F238E27FC236}">
                <a16:creationId xmlns:a16="http://schemas.microsoft.com/office/drawing/2014/main" id="{EA55C421-FDA3-42BA-8136-0FD99895BBE3}"/>
              </a:ext>
            </a:extLst>
          </p:cNvPr>
          <p:cNvSpPr>
            <a:spLocks noGrp="1"/>
          </p:cNvSpPr>
          <p:nvPr>
            <p:ph idx="1"/>
          </p:nvPr>
        </p:nvSpPr>
        <p:spPr/>
        <p:txBody>
          <a:bodyPr/>
          <a:lstStyle/>
          <a:p>
            <a:r>
              <a:rPr lang="es-CL" dirty="0"/>
              <a:t>Mencione ejemplos de empresas que utilicen los siguientes patrones: </a:t>
            </a:r>
          </a:p>
          <a:p>
            <a:pPr lvl="1"/>
            <a:r>
              <a:rPr lang="es-CL" dirty="0"/>
              <a:t>Freemium</a:t>
            </a:r>
          </a:p>
          <a:p>
            <a:pPr lvl="1"/>
            <a:r>
              <a:rPr lang="es-CL"/>
              <a:t>Larga cola</a:t>
            </a:r>
            <a:endParaRPr lang="es-CL" dirty="0"/>
          </a:p>
          <a:p>
            <a:pPr lvl="1"/>
            <a:endParaRPr lang="es-CL" dirty="0"/>
          </a:p>
        </p:txBody>
      </p:sp>
    </p:spTree>
    <p:extLst>
      <p:ext uri="{BB962C8B-B14F-4D97-AF65-F5344CB8AC3E}">
        <p14:creationId xmlns:p14="http://schemas.microsoft.com/office/powerpoint/2010/main" val="3267156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BE3D13-5BE5-4B05-AFCF-2A2E059D2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AC85C80-0175-4214-A13D-03C224658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124" y="487443"/>
            <a:ext cx="5841548" cy="5841548"/>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40000"/>
                  <a:lumOff val="60000"/>
                </a:schemeClr>
              </a:solidFill>
            </a:endParaRPr>
          </a:p>
        </p:txBody>
      </p:sp>
      <p:pic>
        <p:nvPicPr>
          <p:cNvPr id="14" name="Picture 13">
            <a:extLst>
              <a:ext uri="{FF2B5EF4-FFF2-40B4-BE49-F238E27FC236}">
                <a16:creationId xmlns:a16="http://schemas.microsoft.com/office/drawing/2014/main" id="{15ADB788-8569-409E-862D-665AD53C99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33" y="0"/>
            <a:ext cx="12189867" cy="6858000"/>
          </a:xfrm>
          <a:prstGeom prst="rect">
            <a:avLst/>
          </a:prstGeom>
        </p:spPr>
      </p:pic>
      <p:sp>
        <p:nvSpPr>
          <p:cNvPr id="4" name="Título 3">
            <a:extLst>
              <a:ext uri="{FF2B5EF4-FFF2-40B4-BE49-F238E27FC236}">
                <a16:creationId xmlns:a16="http://schemas.microsoft.com/office/drawing/2014/main" id="{6566AF9E-3F5A-4F34-869C-89B80AEFDA35}"/>
              </a:ext>
            </a:extLst>
          </p:cNvPr>
          <p:cNvSpPr>
            <a:spLocks noGrp="1"/>
          </p:cNvSpPr>
          <p:nvPr>
            <p:ph type="ctrTitle"/>
          </p:nvPr>
        </p:nvSpPr>
        <p:spPr>
          <a:xfrm>
            <a:off x="3039048" y="2568817"/>
            <a:ext cx="7155598" cy="3133968"/>
          </a:xfrm>
        </p:spPr>
        <p:txBody>
          <a:bodyPr>
            <a:normAutofit/>
          </a:bodyPr>
          <a:lstStyle/>
          <a:p>
            <a:pPr algn="l"/>
            <a:r>
              <a:rPr lang="es-CL" sz="6600" dirty="0">
                <a:solidFill>
                  <a:srgbClr val="1F2D29"/>
                </a:solidFill>
              </a:rPr>
              <a:t>Desagregación de modelos de negocio</a:t>
            </a:r>
          </a:p>
        </p:txBody>
      </p:sp>
      <p:sp>
        <p:nvSpPr>
          <p:cNvPr id="5" name="Subtítulo 4">
            <a:extLst>
              <a:ext uri="{FF2B5EF4-FFF2-40B4-BE49-F238E27FC236}">
                <a16:creationId xmlns:a16="http://schemas.microsoft.com/office/drawing/2014/main" id="{F614D51B-608B-482B-B505-9F96E4410EA4}"/>
              </a:ext>
            </a:extLst>
          </p:cNvPr>
          <p:cNvSpPr>
            <a:spLocks noGrp="1"/>
          </p:cNvSpPr>
          <p:nvPr>
            <p:ph type="subTitle" idx="1"/>
          </p:nvPr>
        </p:nvSpPr>
        <p:spPr>
          <a:xfrm>
            <a:off x="3039048" y="1325691"/>
            <a:ext cx="4355178" cy="1138426"/>
          </a:xfrm>
        </p:spPr>
        <p:txBody>
          <a:bodyPr>
            <a:normAutofit/>
          </a:bodyPr>
          <a:lstStyle/>
          <a:p>
            <a:pPr algn="l"/>
            <a:endParaRPr lang="es-CL" sz="1600">
              <a:solidFill>
                <a:srgbClr val="1F2D29"/>
              </a:solidFill>
            </a:endParaRPr>
          </a:p>
        </p:txBody>
      </p:sp>
      <p:sp>
        <p:nvSpPr>
          <p:cNvPr id="16" name="Rectangle 15">
            <a:extLst>
              <a:ext uri="{FF2B5EF4-FFF2-40B4-BE49-F238E27FC236}">
                <a16:creationId xmlns:a16="http://schemas.microsoft.com/office/drawing/2014/main" id="{76562092-3AA7-4EF0-9007-C44F879A1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ight Triangle 17">
            <a:extLst>
              <a:ext uri="{FF2B5EF4-FFF2-40B4-BE49-F238E27FC236}">
                <a16:creationId xmlns:a16="http://schemas.microsoft.com/office/drawing/2014/main" id="{2663C086-1480-4E81-BD6F-3E43A4C38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5313" y="2747897"/>
            <a:ext cx="353147" cy="353147"/>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135585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EED7C5-2EBC-41D4-88C4-F798F80D6D28}"/>
              </a:ext>
            </a:extLst>
          </p:cNvPr>
          <p:cNvSpPr>
            <a:spLocks noGrp="1"/>
          </p:cNvSpPr>
          <p:nvPr>
            <p:ph type="title"/>
          </p:nvPr>
        </p:nvSpPr>
        <p:spPr/>
        <p:txBody>
          <a:bodyPr/>
          <a:lstStyle/>
          <a:p>
            <a:r>
              <a:rPr lang="es-CL" dirty="0"/>
              <a:t>¿En que consiste?</a:t>
            </a:r>
          </a:p>
        </p:txBody>
      </p:sp>
      <p:sp>
        <p:nvSpPr>
          <p:cNvPr id="3" name="Marcador de contenido 2">
            <a:extLst>
              <a:ext uri="{FF2B5EF4-FFF2-40B4-BE49-F238E27FC236}">
                <a16:creationId xmlns:a16="http://schemas.microsoft.com/office/drawing/2014/main" id="{BFCE8DB0-0467-4859-ACB3-28F61697840B}"/>
              </a:ext>
            </a:extLst>
          </p:cNvPr>
          <p:cNvSpPr>
            <a:spLocks noGrp="1"/>
          </p:cNvSpPr>
          <p:nvPr>
            <p:ph idx="1"/>
          </p:nvPr>
        </p:nvSpPr>
        <p:spPr/>
        <p:txBody>
          <a:bodyPr>
            <a:normAutofit/>
          </a:bodyPr>
          <a:lstStyle/>
          <a:p>
            <a:r>
              <a:rPr lang="es-CL" dirty="0"/>
              <a:t>Las empresas están formadas por tres tipos de actividades empresariales distintas con intereses económicos, competitivos y culturales diferentes: </a:t>
            </a:r>
          </a:p>
          <a:p>
            <a:pPr lvl="1"/>
            <a:r>
              <a:rPr lang="es-CL" dirty="0"/>
              <a:t>Relaciones con clientes: La función de estas empresas es buscar y conseguir clientes y en establecer relaciones con ellos.</a:t>
            </a:r>
          </a:p>
          <a:p>
            <a:pPr lvl="1"/>
            <a:r>
              <a:rPr lang="es-CL" dirty="0"/>
              <a:t>Innovación de productos: La función de estas empresas es desarrollar nuevos productos y servicios que resulten atractivos</a:t>
            </a:r>
          </a:p>
          <a:p>
            <a:pPr lvl="1"/>
            <a:r>
              <a:rPr lang="es-CL" dirty="0"/>
              <a:t>Infraestructuras: Consiste en la construcción y gestión de plataformas para tareas repetitivas.</a:t>
            </a:r>
          </a:p>
        </p:txBody>
      </p:sp>
    </p:spTree>
    <p:extLst>
      <p:ext uri="{BB962C8B-B14F-4D97-AF65-F5344CB8AC3E}">
        <p14:creationId xmlns:p14="http://schemas.microsoft.com/office/powerpoint/2010/main" val="1635175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0A771E-E3E2-4A82-B3AE-8547E29B28EA}"/>
              </a:ext>
            </a:extLst>
          </p:cNvPr>
          <p:cNvSpPr>
            <a:spLocks noGrp="1"/>
          </p:cNvSpPr>
          <p:nvPr>
            <p:ph type="title"/>
          </p:nvPr>
        </p:nvSpPr>
        <p:spPr/>
        <p:txBody>
          <a:bodyPr/>
          <a:lstStyle/>
          <a:p>
            <a:endParaRPr lang="es-CL" dirty="0"/>
          </a:p>
        </p:txBody>
      </p:sp>
      <p:sp>
        <p:nvSpPr>
          <p:cNvPr id="3" name="Marcador de contenido 2">
            <a:extLst>
              <a:ext uri="{FF2B5EF4-FFF2-40B4-BE49-F238E27FC236}">
                <a16:creationId xmlns:a16="http://schemas.microsoft.com/office/drawing/2014/main" id="{5D0FE8E9-2205-49E8-99A9-4A1630C12107}"/>
              </a:ext>
            </a:extLst>
          </p:cNvPr>
          <p:cNvSpPr>
            <a:spLocks noGrp="1"/>
          </p:cNvSpPr>
          <p:nvPr>
            <p:ph idx="1"/>
          </p:nvPr>
        </p:nvSpPr>
        <p:spPr/>
        <p:txBody>
          <a:bodyPr/>
          <a:lstStyle/>
          <a:p>
            <a:r>
              <a:rPr lang="es-CL" dirty="0"/>
              <a:t>A su vez, hay otras personas que sugieren que las empresas deberían centrarse en una de las tres disciplinas de valor que proponen: excelencia operativa, liderazgo del producto o intimidad con el cliente. Esto debido a que cada una de estas actividades empresariales está sujeta a factores diferentes, que pueden entrar en conflicto o provocar renuncias no deseadas dentro de la empresa.</a:t>
            </a:r>
          </a:p>
          <a:p>
            <a:endParaRPr lang="es-CL" dirty="0"/>
          </a:p>
        </p:txBody>
      </p:sp>
    </p:spTree>
    <p:extLst>
      <p:ext uri="{BB962C8B-B14F-4D97-AF65-F5344CB8AC3E}">
        <p14:creationId xmlns:p14="http://schemas.microsoft.com/office/powerpoint/2010/main" val="997798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3" name="Picture 12">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5" name="Rectangle 14">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TextBox 22">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25" name="Rectangle 24">
            <a:extLst>
              <a:ext uri="{FF2B5EF4-FFF2-40B4-BE49-F238E27FC236}">
                <a16:creationId xmlns:a16="http://schemas.microsoft.com/office/drawing/2014/main" id="{8CD557CE-2AB8-44E1-AABA-A21D2274F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58DCB6E5-A344-4A17-A353-EC4D71E6C4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29" name="Picture 28">
            <a:extLst>
              <a:ext uri="{FF2B5EF4-FFF2-40B4-BE49-F238E27FC236}">
                <a16:creationId xmlns:a16="http://schemas.microsoft.com/office/drawing/2014/main" id="{4D82F4F2-6117-4CCD-94A7-4AFD603EC3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31" name="Rectangle 30">
            <a:extLst>
              <a:ext uri="{FF2B5EF4-FFF2-40B4-BE49-F238E27FC236}">
                <a16:creationId xmlns:a16="http://schemas.microsoft.com/office/drawing/2014/main" id="{3CCA9FB2-FFC7-4B6D-8E30-9D2CC14E7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F6D6F6-E7F9-4521-BD22-74A61D8ED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B566E74-1425-46AC-885D-D2DAEE365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D6A4029-7AD5-4DAD-9003-D99EF589DBAC}"/>
              </a:ext>
            </a:extLst>
          </p:cNvPr>
          <p:cNvSpPr>
            <a:spLocks noGrp="1"/>
          </p:cNvSpPr>
          <p:nvPr>
            <p:ph type="title"/>
          </p:nvPr>
        </p:nvSpPr>
        <p:spPr>
          <a:xfrm>
            <a:off x="1969804" y="808056"/>
            <a:ext cx="3317492" cy="1077229"/>
          </a:xfrm>
        </p:spPr>
        <p:txBody>
          <a:bodyPr vert="horz" lIns="91440" tIns="45720" rIns="91440" bIns="45720" rtlCol="0" anchor="t">
            <a:normAutofit/>
          </a:bodyPr>
          <a:lstStyle/>
          <a:p>
            <a:pPr algn="l"/>
            <a:r>
              <a:rPr lang="en-US" sz="2400"/>
              <a:t>Ejemplo con compañía de telefonía móvil</a:t>
            </a:r>
          </a:p>
        </p:txBody>
      </p:sp>
      <p:sp>
        <p:nvSpPr>
          <p:cNvPr id="3" name="Marcador de contenido 2">
            <a:extLst>
              <a:ext uri="{FF2B5EF4-FFF2-40B4-BE49-F238E27FC236}">
                <a16:creationId xmlns:a16="http://schemas.microsoft.com/office/drawing/2014/main" id="{B485863F-239F-4621-9B2F-233D18FE0415}"/>
              </a:ext>
            </a:extLst>
          </p:cNvPr>
          <p:cNvSpPr>
            <a:spLocks noGrp="1"/>
          </p:cNvSpPr>
          <p:nvPr>
            <p:ph sz="half" idx="1"/>
          </p:nvPr>
        </p:nvSpPr>
        <p:spPr>
          <a:xfrm>
            <a:off x="1969803" y="2052116"/>
            <a:ext cx="3317493" cy="3997828"/>
          </a:xfrm>
        </p:spPr>
        <p:txBody>
          <a:bodyPr vert="horz" lIns="91440" tIns="45720" rIns="91440" bIns="45720" rtlCol="0" anchor="ctr">
            <a:normAutofit/>
          </a:bodyPr>
          <a:lstStyle/>
          <a:p>
            <a:pPr>
              <a:lnSpc>
                <a:spcPct val="110000"/>
              </a:lnSpc>
            </a:pPr>
            <a:r>
              <a:rPr lang="en-US" sz="1500" dirty="0"/>
              <a:t>Las </a:t>
            </a:r>
            <a:r>
              <a:rPr lang="en-US" sz="1500" dirty="0" err="1"/>
              <a:t>empresas</a:t>
            </a:r>
            <a:r>
              <a:rPr lang="en-US" sz="1500" dirty="0"/>
              <a:t> de </a:t>
            </a:r>
            <a:r>
              <a:rPr lang="en-US" sz="1500" dirty="0" err="1"/>
              <a:t>telecomunicaciones</a:t>
            </a:r>
            <a:r>
              <a:rPr lang="en-US" sz="1500" dirty="0"/>
              <a:t> </a:t>
            </a:r>
            <a:r>
              <a:rPr lang="en-US" sz="1500" dirty="0" err="1"/>
              <a:t>móviles</a:t>
            </a:r>
            <a:r>
              <a:rPr lang="en-US" sz="1500" dirty="0"/>
              <a:t> </a:t>
            </a:r>
            <a:r>
              <a:rPr lang="en-US" sz="1500" dirty="0" err="1"/>
              <a:t>han</a:t>
            </a:r>
            <a:r>
              <a:rPr lang="en-US" sz="1500" dirty="0"/>
              <a:t> </a:t>
            </a:r>
            <a:r>
              <a:rPr lang="en-US" sz="1500" dirty="0" err="1"/>
              <a:t>empezado</a:t>
            </a:r>
            <a:r>
              <a:rPr lang="en-US" sz="1500" dirty="0"/>
              <a:t> a </a:t>
            </a:r>
            <a:r>
              <a:rPr lang="en-US" sz="1500" dirty="0" err="1"/>
              <a:t>desagregar</a:t>
            </a:r>
            <a:r>
              <a:rPr lang="en-US" sz="1500" dirty="0"/>
              <a:t> sus </a:t>
            </a:r>
            <a:r>
              <a:rPr lang="en-US" sz="1500" dirty="0" err="1"/>
              <a:t>actividades</a:t>
            </a:r>
            <a:r>
              <a:rPr lang="en-US" sz="1500" dirty="0"/>
              <a:t>. Antes la </a:t>
            </a:r>
            <a:r>
              <a:rPr lang="en-US" sz="1500" dirty="0" err="1"/>
              <a:t>competencia</a:t>
            </a:r>
            <a:r>
              <a:rPr lang="en-US" sz="1500" dirty="0"/>
              <a:t> se </a:t>
            </a:r>
            <a:r>
              <a:rPr lang="en-US" sz="1500" dirty="0" err="1"/>
              <a:t>basaba</a:t>
            </a:r>
            <a:r>
              <a:rPr lang="en-US" sz="1500" dirty="0"/>
              <a:t> </a:t>
            </a:r>
            <a:r>
              <a:rPr lang="en-US" sz="1500" dirty="0" err="1"/>
              <a:t>en</a:t>
            </a:r>
            <a:r>
              <a:rPr lang="en-US" sz="1500" dirty="0"/>
              <a:t> la </a:t>
            </a:r>
            <a:r>
              <a:rPr lang="en-US" sz="1500" dirty="0" err="1"/>
              <a:t>calidad</a:t>
            </a:r>
            <a:r>
              <a:rPr lang="en-US" sz="1500" dirty="0"/>
              <a:t> de la red, </a:t>
            </a:r>
            <a:r>
              <a:rPr lang="en-US" sz="1500" dirty="0" err="1"/>
              <a:t>pero</a:t>
            </a:r>
            <a:r>
              <a:rPr lang="en-US" sz="1500" dirty="0"/>
              <a:t> </a:t>
            </a:r>
            <a:r>
              <a:rPr lang="en-US" sz="1500" dirty="0" err="1"/>
              <a:t>ahora</a:t>
            </a:r>
            <a:r>
              <a:rPr lang="en-US" sz="1500" dirty="0"/>
              <a:t> las </a:t>
            </a:r>
            <a:r>
              <a:rPr lang="en-US" sz="1500" dirty="0" err="1"/>
              <a:t>empresas</a:t>
            </a:r>
            <a:r>
              <a:rPr lang="en-US" sz="1500" dirty="0"/>
              <a:t> </a:t>
            </a:r>
            <a:r>
              <a:rPr lang="en-US" sz="1500" dirty="0" err="1"/>
              <a:t>prefieren</a:t>
            </a:r>
            <a:r>
              <a:rPr lang="en-US" sz="1500" dirty="0"/>
              <a:t> </a:t>
            </a:r>
            <a:r>
              <a:rPr lang="en-US" sz="1500" dirty="0" err="1"/>
              <a:t>compartir</a:t>
            </a:r>
            <a:r>
              <a:rPr lang="en-US" sz="1500" dirty="0"/>
              <a:t> la red con sus </a:t>
            </a:r>
            <a:r>
              <a:rPr lang="en-US" sz="1500" dirty="0" err="1"/>
              <a:t>competidores</a:t>
            </a:r>
            <a:r>
              <a:rPr lang="en-US" sz="1500" dirty="0"/>
              <a:t> o </a:t>
            </a:r>
            <a:r>
              <a:rPr lang="en-US" sz="1500" dirty="0" err="1"/>
              <a:t>externalizar</a:t>
            </a:r>
            <a:r>
              <a:rPr lang="en-US" sz="1500" dirty="0"/>
              <a:t> las </a:t>
            </a:r>
            <a:r>
              <a:rPr lang="en-US" sz="1500" dirty="0" err="1"/>
              <a:t>operaciones</a:t>
            </a:r>
            <a:r>
              <a:rPr lang="en-US" sz="1500" dirty="0"/>
              <a:t> de red a </a:t>
            </a:r>
            <a:r>
              <a:rPr lang="en-US" sz="1500" dirty="0" err="1"/>
              <a:t>los</a:t>
            </a:r>
            <a:r>
              <a:rPr lang="en-US" sz="1500" dirty="0"/>
              <a:t> </a:t>
            </a:r>
            <a:r>
              <a:rPr lang="en-US" sz="1500" dirty="0" err="1"/>
              <a:t>fabricantes</a:t>
            </a:r>
            <a:r>
              <a:rPr lang="en-US" sz="1500" dirty="0"/>
              <a:t> de </a:t>
            </a:r>
            <a:r>
              <a:rPr lang="en-US" sz="1500" dirty="0" err="1"/>
              <a:t>equipos</a:t>
            </a:r>
            <a:r>
              <a:rPr lang="en-US" sz="1500" dirty="0"/>
              <a:t>.</a:t>
            </a:r>
          </a:p>
        </p:txBody>
      </p:sp>
      <p:pic>
        <p:nvPicPr>
          <p:cNvPr id="6" name="Marcador de contenido 5">
            <a:extLst>
              <a:ext uri="{FF2B5EF4-FFF2-40B4-BE49-F238E27FC236}">
                <a16:creationId xmlns:a16="http://schemas.microsoft.com/office/drawing/2014/main" id="{EC080D5A-D738-45BD-B9FA-7A5CCE877B8E}"/>
              </a:ext>
            </a:extLst>
          </p:cNvPr>
          <p:cNvPicPr>
            <a:picLocks noGrp="1" noChangeAspect="1"/>
          </p:cNvPicPr>
          <p:nvPr>
            <p:ph sz="half" idx="2"/>
          </p:nvPr>
        </p:nvPicPr>
        <p:blipFill>
          <a:blip r:embed="rId5"/>
          <a:stretch>
            <a:fillRect/>
          </a:stretch>
        </p:blipFill>
        <p:spPr>
          <a:xfrm>
            <a:off x="5806030" y="2105202"/>
            <a:ext cx="5310925" cy="3797311"/>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37" name="Rectangle 36">
            <a:extLst>
              <a:ext uri="{FF2B5EF4-FFF2-40B4-BE49-F238E27FC236}">
                <a16:creationId xmlns:a16="http://schemas.microsoft.com/office/drawing/2014/main" id="{06858379-D070-40E4-8A3D-F29E90C5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7597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47" name="Picture 46">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49" name="Picture 48">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51" name="Rectangle 50">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 name="Rectangle 52">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 name="Rectangle 54">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56">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 name="TextBox 58">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61" name="Rectangle 60">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62">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65" name="Picture 64">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67" name="Rectangle 66">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F58C759-AC29-43F6-8EA9-5CE5D77DEE1A}"/>
              </a:ext>
            </a:extLst>
          </p:cNvPr>
          <p:cNvSpPr>
            <a:spLocks noGrp="1"/>
          </p:cNvSpPr>
          <p:nvPr>
            <p:ph type="title"/>
          </p:nvPr>
        </p:nvSpPr>
        <p:spPr>
          <a:xfrm>
            <a:off x="845890" y="3347321"/>
            <a:ext cx="2668479" cy="2268559"/>
          </a:xfrm>
        </p:spPr>
        <p:txBody>
          <a:bodyPr vert="horz" lIns="91440" tIns="45720" rIns="91440" bIns="45720" rtlCol="0" anchor="t">
            <a:normAutofit/>
          </a:bodyPr>
          <a:lstStyle/>
          <a:p>
            <a:r>
              <a:rPr lang="en-US" sz="2700" dirty="0"/>
              <a:t>Patron de </a:t>
            </a:r>
            <a:r>
              <a:rPr lang="en-US" sz="2700" dirty="0" err="1"/>
              <a:t>desagregación</a:t>
            </a:r>
            <a:endParaRPr lang="en-US" sz="2700" dirty="0"/>
          </a:p>
        </p:txBody>
      </p:sp>
      <p:pic>
        <p:nvPicPr>
          <p:cNvPr id="7" name="Marcador de contenido 6">
            <a:extLst>
              <a:ext uri="{FF2B5EF4-FFF2-40B4-BE49-F238E27FC236}">
                <a16:creationId xmlns:a16="http://schemas.microsoft.com/office/drawing/2014/main" id="{959144CE-82FC-476C-B8E6-80A80217E480}"/>
              </a:ext>
            </a:extLst>
          </p:cNvPr>
          <p:cNvPicPr>
            <a:picLocks noGrp="1" noChangeAspect="1"/>
          </p:cNvPicPr>
          <p:nvPr>
            <p:ph idx="1"/>
          </p:nvPr>
        </p:nvPicPr>
        <p:blipFill>
          <a:blip r:embed="rId5"/>
          <a:stretch>
            <a:fillRect/>
          </a:stretch>
        </p:blipFill>
        <p:spPr>
          <a:xfrm>
            <a:off x="3958846" y="711244"/>
            <a:ext cx="7651563" cy="5643026"/>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73" name="Rectangle 72">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4333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2" name="Picture 11">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4" name="Rectangle 13">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BAF0407B-48CB-4C05-B0D7-7A69A0D40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ADC50C3D-0DA0-4914-B5B4-D1819CC69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TextBox 21">
            <a:extLst>
              <a:ext uri="{FF2B5EF4-FFF2-40B4-BE49-F238E27FC236}">
                <a16:creationId xmlns:a16="http://schemas.microsoft.com/office/drawing/2014/main" id="{8CF9E583-1A92-4144-B4FA-81D98317FA04}"/>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282" y="3262852"/>
            <a:ext cx="415636"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24" name="Rectangle 23">
            <a:extLst>
              <a:ext uri="{FF2B5EF4-FFF2-40B4-BE49-F238E27FC236}">
                <a16:creationId xmlns:a16="http://schemas.microsoft.com/office/drawing/2014/main" id="{55980737-1E33-40A8-819D-C20C41E4F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6ABBD51A-FA48-44B8-B184-A40D7F134F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28" name="Picture 27">
            <a:extLst>
              <a:ext uri="{FF2B5EF4-FFF2-40B4-BE49-F238E27FC236}">
                <a16:creationId xmlns:a16="http://schemas.microsoft.com/office/drawing/2014/main" id="{510188A9-F0D9-4FE9-85DC-2179145278C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30" name="Rectangle 29">
            <a:extLst>
              <a:ext uri="{FF2B5EF4-FFF2-40B4-BE49-F238E27FC236}">
                <a16:creationId xmlns:a16="http://schemas.microsoft.com/office/drawing/2014/main" id="{32927575-BD84-44B6-BE49-E0C7EDD0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3FDF09A-B960-49F4-BAEB-DA397BDCD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791BE6C0-4118-460B-90C2-160041247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EEE2FC8-6771-44A5-B947-9841FEA70C4C}"/>
              </a:ext>
            </a:extLst>
          </p:cNvPr>
          <p:cNvSpPr>
            <a:spLocks noGrp="1"/>
          </p:cNvSpPr>
          <p:nvPr>
            <p:ph type="title"/>
          </p:nvPr>
        </p:nvSpPr>
        <p:spPr>
          <a:xfrm>
            <a:off x="714048" y="3407232"/>
            <a:ext cx="2668479" cy="2268559"/>
          </a:xfrm>
        </p:spPr>
        <p:txBody>
          <a:bodyPr vert="horz" lIns="91440" tIns="45720" rIns="91440" bIns="45720" rtlCol="0" anchor="t">
            <a:normAutofit/>
          </a:bodyPr>
          <a:lstStyle/>
          <a:p>
            <a:r>
              <a:rPr lang="en-US" sz="2700" dirty="0" err="1"/>
              <a:t>Patrón</a:t>
            </a:r>
            <a:r>
              <a:rPr lang="en-US" sz="2700" dirty="0"/>
              <a:t> de </a:t>
            </a:r>
            <a:r>
              <a:rPr lang="en-US" sz="2700" dirty="0" err="1"/>
              <a:t>desagregación</a:t>
            </a:r>
            <a:r>
              <a:rPr lang="en-US" sz="2700" dirty="0"/>
              <a:t> </a:t>
            </a:r>
          </a:p>
        </p:txBody>
      </p:sp>
      <p:pic>
        <p:nvPicPr>
          <p:cNvPr id="5" name="Marcador de contenido 4">
            <a:extLst>
              <a:ext uri="{FF2B5EF4-FFF2-40B4-BE49-F238E27FC236}">
                <a16:creationId xmlns:a16="http://schemas.microsoft.com/office/drawing/2014/main" id="{8F84DB2C-7C68-43A8-9216-0C075251F7C3}"/>
              </a:ext>
            </a:extLst>
          </p:cNvPr>
          <p:cNvPicPr>
            <a:picLocks noGrp="1" noChangeAspect="1"/>
          </p:cNvPicPr>
          <p:nvPr>
            <p:ph idx="1"/>
          </p:nvPr>
        </p:nvPicPr>
        <p:blipFill>
          <a:blip r:embed="rId6"/>
          <a:stretch>
            <a:fillRect/>
          </a:stretch>
        </p:blipFill>
        <p:spPr>
          <a:xfrm>
            <a:off x="3812999" y="649197"/>
            <a:ext cx="7531080" cy="5554170"/>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36" name="Rectangle 35">
            <a:extLst>
              <a:ext uri="{FF2B5EF4-FFF2-40B4-BE49-F238E27FC236}">
                <a16:creationId xmlns:a16="http://schemas.microsoft.com/office/drawing/2014/main" id="{15B5C763-A6E8-4D31-B139-30D083B82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659292"/>
      </p:ext>
    </p:extLst>
  </p:cSld>
  <p:clrMapOvr>
    <a:masterClrMapping/>
  </p:clrMapOvr>
  <p:extLst>
    <p:ext uri="{6950BFC3-D8DA-4A85-94F7-54DA5524770B}">
      <p188:commentRel xmlns:p188="http://schemas.microsoft.com/office/powerpoint/2018/8/main" r:id="rId2"/>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otalTime>194</TotalTime>
  <Words>1997</Words>
  <Application>Microsoft Office PowerPoint</Application>
  <PresentationFormat>Panorámica</PresentationFormat>
  <Paragraphs>87</Paragraphs>
  <Slides>36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36</vt:i4>
      </vt:variant>
    </vt:vector>
  </HeadingPairs>
  <TitlesOfParts>
    <vt:vector size="41" baseType="lpstr">
      <vt:lpstr>Arial</vt:lpstr>
      <vt:lpstr>MS Shell Dlg 2</vt:lpstr>
      <vt:lpstr>Wingdings</vt:lpstr>
      <vt:lpstr>Wingdings 3</vt:lpstr>
      <vt:lpstr>Madison</vt:lpstr>
      <vt:lpstr>Patrones de modelo de negocio</vt:lpstr>
      <vt:lpstr>¿Que es?</vt:lpstr>
      <vt:lpstr>Presentación de PowerPoint</vt:lpstr>
      <vt:lpstr>Desagregación de modelos de negocio</vt:lpstr>
      <vt:lpstr>¿En que consiste?</vt:lpstr>
      <vt:lpstr>Presentación de PowerPoint</vt:lpstr>
      <vt:lpstr>Ejemplo con compañía de telefonía móvil</vt:lpstr>
      <vt:lpstr>Patron de desagregación</vt:lpstr>
      <vt:lpstr>Patrón de desagregación </vt:lpstr>
      <vt:lpstr>Modelos de negocio de ‘larga cola’</vt:lpstr>
      <vt:lpstr>Presentación de PowerPoint</vt:lpstr>
      <vt:lpstr>Democratización de las herramientas de producción</vt:lpstr>
      <vt:lpstr>Democratización de la distribución</vt:lpstr>
      <vt:lpstr>Bajada de los costes de búsqueda para coordinar la oferta y la demanda</vt:lpstr>
      <vt:lpstr>Ejemplo plataformas de streaming</vt:lpstr>
      <vt:lpstr>Plataformas multilaterales</vt:lpstr>
      <vt:lpstr>¿Qué es una plataforma multilateral?</vt:lpstr>
      <vt:lpstr>Presentación de PowerPoint</vt:lpstr>
      <vt:lpstr>Presentación de PowerPoint</vt:lpstr>
      <vt:lpstr>Ejemplificación Sony/Xbox/Nintendo</vt:lpstr>
      <vt:lpstr>Presentación de PowerPoint</vt:lpstr>
      <vt:lpstr>Patrón de plataforma multilateral</vt:lpstr>
      <vt:lpstr>Gratis</vt:lpstr>
      <vt:lpstr>¿Por qué un modelo de negocio gratuito?</vt:lpstr>
      <vt:lpstr>Presentación de PowerPoint</vt:lpstr>
      <vt:lpstr>Presentación de PowerPoint</vt:lpstr>
      <vt:lpstr>Publicidad</vt:lpstr>
      <vt:lpstr>Ejemplo Metro</vt:lpstr>
      <vt:lpstr>Publicidad gratuita</vt:lpstr>
      <vt:lpstr>Freemium</vt:lpstr>
      <vt:lpstr>Ejemplo Skype</vt:lpstr>
      <vt:lpstr>Patron Freemium</vt:lpstr>
      <vt:lpstr>Cebo y anzuelo</vt:lpstr>
      <vt:lpstr>Ejemplo compañías de telefonos</vt:lpstr>
      <vt:lpstr>Patrón cebo y anzuelo</vt:lpstr>
      <vt:lpstr>Actividad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Patrones de modelo de negocio</dc:title>
  <dc:creator>FELIPE ANTONIO OLIVARES ACUNA</dc:creator>
  <cp:lastModifiedBy>FELIPE ANTONIO OLIVARES ACUNA</cp:lastModifiedBy>
  <cp:revision>3</cp:revision>
  <dcterms:created xsi:type="dcterms:W3CDTF">2022-03-29T03:46:01Z</dcterms:created>
  <dcterms:modified xsi:type="dcterms:W3CDTF">2022-03-29T14:04:39Z</dcterms:modified>
</cp:coreProperties>
</file>

<file path=docProps/thumbnail.jpeg>
</file>